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5"/>
  </p:notesMasterIdLst>
  <p:handoutMasterIdLst>
    <p:handoutMasterId r:id="rId56"/>
  </p:handoutMasterIdLst>
  <p:sldIdLst>
    <p:sldId id="256" r:id="rId2"/>
    <p:sldId id="330" r:id="rId3"/>
    <p:sldId id="376" r:id="rId4"/>
    <p:sldId id="375" r:id="rId5"/>
    <p:sldId id="377" r:id="rId6"/>
    <p:sldId id="378" r:id="rId7"/>
    <p:sldId id="381" r:id="rId8"/>
    <p:sldId id="382" r:id="rId9"/>
    <p:sldId id="368" r:id="rId10"/>
    <p:sldId id="331" r:id="rId11"/>
    <p:sldId id="383" r:id="rId12"/>
    <p:sldId id="391" r:id="rId13"/>
    <p:sldId id="370" r:id="rId14"/>
    <p:sldId id="332" r:id="rId15"/>
    <p:sldId id="394" r:id="rId16"/>
    <p:sldId id="351" r:id="rId17"/>
    <p:sldId id="352" r:id="rId18"/>
    <p:sldId id="333" r:id="rId19"/>
    <p:sldId id="354" r:id="rId20"/>
    <p:sldId id="371" r:id="rId21"/>
    <p:sldId id="396" r:id="rId22"/>
    <p:sldId id="335" r:id="rId23"/>
    <p:sldId id="334" r:id="rId24"/>
    <p:sldId id="336" r:id="rId25"/>
    <p:sldId id="337" r:id="rId26"/>
    <p:sldId id="372" r:id="rId27"/>
    <p:sldId id="338" r:id="rId28"/>
    <p:sldId id="356" r:id="rId29"/>
    <p:sldId id="355" r:id="rId30"/>
    <p:sldId id="359" r:id="rId31"/>
    <p:sldId id="358" r:id="rId32"/>
    <p:sldId id="373" r:id="rId33"/>
    <p:sldId id="361" r:id="rId34"/>
    <p:sldId id="362" r:id="rId35"/>
    <p:sldId id="363" r:id="rId36"/>
    <p:sldId id="364" r:id="rId37"/>
    <p:sldId id="374" r:id="rId38"/>
    <p:sldId id="341" r:id="rId39"/>
    <p:sldId id="365" r:id="rId40"/>
    <p:sldId id="393" r:id="rId41"/>
    <p:sldId id="384" r:id="rId42"/>
    <p:sldId id="398" r:id="rId43"/>
    <p:sldId id="350" r:id="rId44"/>
    <p:sldId id="366" r:id="rId45"/>
    <p:sldId id="367" r:id="rId46"/>
    <p:sldId id="387" r:id="rId47"/>
    <p:sldId id="343" r:id="rId48"/>
    <p:sldId id="386" r:id="rId49"/>
    <p:sldId id="390" r:id="rId50"/>
    <p:sldId id="389" r:id="rId51"/>
    <p:sldId id="388" r:id="rId52"/>
    <p:sldId id="399" r:id="rId53"/>
    <p:sldId id="342" r:id="rId5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2EB"/>
    <a:srgbClr val="BFBFBF"/>
    <a:srgbClr val="093C71"/>
    <a:srgbClr val="828E96"/>
    <a:srgbClr val="004CB8"/>
    <a:srgbClr val="CC6451"/>
    <a:srgbClr val="595959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4" autoAdjust="0"/>
    <p:restoredTop sz="83458" autoAdjust="0"/>
  </p:normalViewPr>
  <p:slideViewPr>
    <p:cSldViewPr snapToGrid="0" snapToObjects="1">
      <p:cViewPr varScale="1">
        <p:scale>
          <a:sx n="95" d="100"/>
          <a:sy n="95" d="100"/>
        </p:scale>
        <p:origin x="2418" y="84"/>
      </p:cViewPr>
      <p:guideLst>
        <p:guide orient="horz" pos="2160"/>
        <p:guide pos="2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82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229227660552307"/>
          <c:y val="0.1743662202268417"/>
          <c:w val="0.47541544678895392"/>
          <c:h val="0.7447710039198538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Clinical Investigator Data</c:v>
                </c:pt>
              </c:strCache>
            </c:strRef>
          </c:tx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DD-4DC0-AFDF-198BEBA1671B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DD-4DC0-AFDF-198BEBA1671B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DD-4DC0-AFDF-198BEBA167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NAI-no action indicated</c:v>
                </c:pt>
                <c:pt idx="1">
                  <c:v>VAI-voluntary action indicated</c:v>
                </c:pt>
                <c:pt idx="2">
                  <c:v>OAI-official action indicated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0.72</c:v>
                </c:pt>
                <c:pt idx="1">
                  <c:v>0.27</c:v>
                </c:pt>
                <c:pt idx="2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59-48A1-A5D1-700C2940334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5EC588D-479C-49E7-B86B-041781F15C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92A240-BFE4-43C6-BEDE-D4F85C58560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C623D6-ECE8-45F0-BD5A-2980F1330FC0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69F179-282D-45DC-A296-647466FA1A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51011C-E33C-4544-A18B-012B962D44E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8E9D63-41F1-464A-9852-524C19CCCE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7E2793-388F-433E-BCE6-A173C94451E1}" type="datetimeFigureOut">
              <a:rPr lang="en-US" smtClean="0"/>
              <a:t>10/2/2019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B2C88D-92C0-41CF-915D-F0B3A4AC78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052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31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2B448CC-BBE7-4258-901C-4381CC922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75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2C1F0934-74C5-4714-8B27-A1CC829F8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0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25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47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7854-E333-45C5-ACEF-615248EEF57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644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290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001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3501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7854-E333-45C5-ACEF-615248EEF573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8CE703A-6E47-4E38-9489-B353572EE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574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34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377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745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104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7854-E333-45C5-ACEF-615248EEF57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4977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7854-E333-45C5-ACEF-615248EEF573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1976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87854-E333-45C5-ACEF-615248EEF573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3BE580D-125E-4FAB-8495-0ED4C02DFD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555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131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72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4288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72225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086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306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640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77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3514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2806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6419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552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6036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026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192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39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D88B49-8A50-4058-A766-1D903A3BC9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2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89844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933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3928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5758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2AA50CA-6B9C-4B75-9C91-68CFE9D324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017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0653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2050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469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33438" y="1531938"/>
            <a:ext cx="5514975" cy="4137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81985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63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127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517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34760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8197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7349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5BF29-3A85-45E8-9EC2-6FCFBE5E0498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21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35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92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4F5797B-1EB1-4647-A662-CFC92127F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11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2C88D-92C0-41CF-915D-F0B3A4AC7883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E736F1A-E504-4037-A1E9-7A3D416BBF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6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ox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3789764"/>
            <a:ext cx="8394192" cy="1196573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>
                <a:solidFill>
                  <a:srgbClr val="093C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Add Presentation Main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9808" y="2814637"/>
            <a:ext cx="8394192" cy="920115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buNone/>
              <a:defRPr sz="2800" b="0">
                <a:solidFill>
                  <a:srgbClr val="828E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Presentation First Line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5415" y="6642100"/>
            <a:ext cx="417478" cy="1808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 b="1">
                <a:solidFill>
                  <a:srgbClr val="093C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C4C36A-4AD1-5D4E-BF1C-75D792F6522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F3BF64C-B79B-8843-B373-19809C1A3A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9808" y="5004374"/>
            <a:ext cx="2798064" cy="2743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>
                <a:solidFill>
                  <a:srgbClr val="828E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 b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7F7F7F"/>
                </a:solidFill>
              </a:defRPr>
            </a:lvl5pPr>
          </a:lstStyle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cs typeface="Arial"/>
              </a:rPr>
              <a:t>Month DD, YYYY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A9121583-1941-6E4F-9037-21F29FFC3E0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9808" y="5519296"/>
            <a:ext cx="5074920" cy="27432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1">
                <a:solidFill>
                  <a:srgbClr val="828E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6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None/>
              <a:defRPr sz="16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None/>
              <a:defRPr sz="16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None/>
              <a:defRPr sz="1600" b="1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Author/Presenter Info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2201401-7899-4F48-9816-324883D03988}"/>
              </a:ext>
            </a:extLst>
          </p:cNvPr>
          <p:cNvSpPr txBox="1"/>
          <p:nvPr userDrawn="1"/>
        </p:nvSpPr>
        <p:spPr>
          <a:xfrm>
            <a:off x="5897191" y="5493948"/>
            <a:ext cx="2505456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US" sz="1600" b="1" dirty="0" err="1">
                <a:solidFill>
                  <a:srgbClr val="828E9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vacsp.research.va.gov</a:t>
            </a:r>
            <a:endParaRPr lang="en-US" sz="1600" b="1" dirty="0">
              <a:solidFill>
                <a:srgbClr val="828E9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C47F63-EBE7-CD48-A1D5-47CBC0CF2244}"/>
              </a:ext>
            </a:extLst>
          </p:cNvPr>
          <p:cNvGrpSpPr/>
          <p:nvPr userDrawn="1"/>
        </p:nvGrpSpPr>
        <p:grpSpPr>
          <a:xfrm>
            <a:off x="0" y="6626288"/>
            <a:ext cx="8402893" cy="215213"/>
            <a:chOff x="0" y="6626288"/>
            <a:chExt cx="8402893" cy="2152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A98E08-BF41-DA48-B55A-0DD0E38F6FFE}"/>
                </a:ext>
              </a:extLst>
            </p:cNvPr>
            <p:cNvCxnSpPr/>
            <p:nvPr userDrawn="1"/>
          </p:nvCxnSpPr>
          <p:spPr>
            <a:xfrm>
              <a:off x="0" y="6626288"/>
              <a:ext cx="8402893" cy="0"/>
            </a:xfrm>
            <a:prstGeom prst="line">
              <a:avLst/>
            </a:prstGeom>
            <a:ln w="9525" cap="rnd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4296C2-3957-3A4E-B7BD-89A0DCBB9F49}"/>
                </a:ext>
              </a:extLst>
            </p:cNvPr>
            <p:cNvSpPr txBox="1"/>
            <p:nvPr userDrawn="1"/>
          </p:nvSpPr>
          <p:spPr>
            <a:xfrm>
              <a:off x="749808" y="6669751"/>
              <a:ext cx="5525382" cy="171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50" kern="1200" dirty="0">
                  <a:solidFill>
                    <a:srgbClr val="828E9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U.S. Department of Veterans Affairs   </a:t>
              </a:r>
              <a:r>
                <a:rPr lang="en-US" sz="55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|</a:t>
              </a:r>
              <a:r>
                <a:rPr lang="en-US" sz="550" kern="1200" dirty="0">
                  <a:solidFill>
                    <a:srgbClr val="828E9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Veterans Health Administration Research and Development   </a:t>
              </a:r>
              <a:r>
                <a:rPr lang="en-US" sz="55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|</a:t>
              </a:r>
              <a:r>
                <a:rPr lang="en-US" sz="550" kern="1200" dirty="0">
                  <a:solidFill>
                    <a:srgbClr val="004CB8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en-US" sz="550" kern="1200" dirty="0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</a:t>
              </a:r>
              <a:r>
                <a:rPr lang="en-US" sz="550" b="1" kern="1200" dirty="0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 Cooperative Studies Program (CSP) — </a:t>
              </a:r>
              <a:r>
                <a:rPr lang="en-US" sz="550" b="1" kern="1200" dirty="0" err="1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vacsp.research.va.gov</a:t>
              </a:r>
              <a:endParaRPr lang="en-US" sz="550" b="1" kern="1200" dirty="0">
                <a:solidFill>
                  <a:srgbClr val="093C7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6072" y="576970"/>
            <a:ext cx="5458587" cy="114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564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89C2D0CC-9C27-4075-BDC6-BF85A595BB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99388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FA408-8F87-419F-A84C-3B1D54171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9D64D-7906-4A22-9C6E-8D127FB25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A3856B-58AB-477D-9E23-91FC67836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CA1D1-A59E-4948-8C17-BAE8C3C72127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3B66-C994-484F-842A-F9C02FBD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A9525-79A6-4AFA-88C3-8CCA1F4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451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F5F75A-7674-4FCA-AB4B-8C1A86FAB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E809-3EE4-4943-BBAB-645A515DF408}" type="datetime1">
              <a:rPr lang="en-US" smtClean="0"/>
              <a:t>10/2/2019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B88A0-4CF5-425E-B21C-D457BEA8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1949EF-2612-43FD-B09A-EBBB9DB2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05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1958750" y="384048"/>
            <a:ext cx="7185250" cy="740664"/>
          </a:xfrm>
        </p:spPr>
        <p:txBody>
          <a:bodyPr>
            <a:no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951" y="1371600"/>
            <a:ext cx="7658100" cy="4526280"/>
          </a:xfrm>
        </p:spPr>
        <p:txBody>
          <a:bodyPr>
            <a:noAutofit/>
          </a:bodyPr>
          <a:lstStyle>
            <a:lvl1pPr marL="342900" indent="-342900">
              <a:lnSpc>
                <a:spcPct val="110000"/>
              </a:lnSpc>
              <a:buClr>
                <a:srgbClr val="004CB8"/>
              </a:buClr>
              <a:defRPr sz="2000"/>
            </a:lvl1pPr>
            <a:lvl2pPr marL="685800" indent="-288925">
              <a:lnSpc>
                <a:spcPct val="110000"/>
              </a:lnSpc>
              <a:buClr>
                <a:srgbClr val="004CB8"/>
              </a:buClr>
              <a:defRPr sz="1800"/>
            </a:lvl2pPr>
            <a:lvl3pPr marL="974725" indent="-228600">
              <a:lnSpc>
                <a:spcPct val="110000"/>
              </a:lnSpc>
              <a:buClr>
                <a:srgbClr val="004CB8"/>
              </a:buClr>
              <a:defRPr sz="1400"/>
            </a:lvl3pPr>
            <a:lvl4pPr marL="1257300" indent="-228600">
              <a:lnSpc>
                <a:spcPct val="110000"/>
              </a:lnSpc>
              <a:buClr>
                <a:srgbClr val="004CB8"/>
              </a:buClr>
              <a:defRPr sz="1400"/>
            </a:lvl4pPr>
            <a:lvl5pPr marL="1257300" indent="0">
              <a:lnSpc>
                <a:spcPct val="110000"/>
              </a:lnSpc>
              <a:buClr>
                <a:srgbClr val="004CB8"/>
              </a:buCl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742951" y="1051560"/>
            <a:ext cx="3371850" cy="228600"/>
          </a:xfrm>
        </p:spPr>
        <p:txBody>
          <a:bodyPr anchor="b">
            <a:noAutofit/>
          </a:bodyPr>
          <a:lstStyle>
            <a:lvl1pPr marL="0" indent="0">
              <a:buNone/>
              <a:defRPr sz="9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As of date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42951" y="6053328"/>
            <a:ext cx="7658100" cy="4572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Font typeface="Arial" panose="020B0604020202020204" pitchFamily="34" charset="0"/>
              <a:buNone/>
              <a:defRPr sz="800"/>
            </a:lvl5pPr>
          </a:lstStyle>
          <a:p>
            <a:pPr lvl="0"/>
            <a:r>
              <a:rPr lang="en-US" dirty="0"/>
              <a:t>Footnotes</a:t>
            </a:r>
          </a:p>
        </p:txBody>
      </p:sp>
      <p:sp>
        <p:nvSpPr>
          <p:cNvPr id="7" name="Slide Number"/>
          <p:cNvSpPr txBox="1"/>
          <p:nvPr userDrawn="1"/>
        </p:nvSpPr>
        <p:spPr>
          <a:xfrm>
            <a:off x="8170396" y="6629400"/>
            <a:ext cx="230657" cy="2286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r"/>
            <a:fld id="{8EDFB997-4523-4D25-AFCA-51DDD9577CA9}" type="slidenum">
              <a:rPr lang="en-US" sz="900" b="1" i="0" kern="1200" smtClean="0">
                <a:solidFill>
                  <a:srgbClr val="004CB8"/>
                </a:solidFill>
                <a:latin typeface="Arial"/>
                <a:ea typeface="+mn-ea"/>
                <a:cs typeface="Arial"/>
              </a:rPr>
              <a:pPr algn="r"/>
              <a:t>‹#›</a:t>
            </a:fld>
            <a:endParaRPr lang="en-US" sz="900" b="1" i="0" kern="1200" dirty="0">
              <a:solidFill>
                <a:srgbClr val="004CB8"/>
              </a:solidFill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602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864">
          <p15:clr>
            <a:srgbClr val="FBAE40"/>
          </p15:clr>
        </p15:guide>
        <p15:guide id="2" pos="5328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verbox"/>
          <p:cNvSpPr/>
          <p:nvPr userDrawn="1"/>
        </p:nvSpPr>
        <p:spPr>
          <a:xfrm>
            <a:off x="0" y="0"/>
            <a:ext cx="9144000" cy="132564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325A04-D283-5D47-9B21-FA53908A546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8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91440" rtlCol="0" anchor="t">
            <a:noAutofit/>
          </a:bodyPr>
          <a:lstStyle/>
          <a:p>
            <a:pPr algn="ctr"/>
            <a:endParaRPr lang="en-US"/>
          </a:p>
        </p:txBody>
      </p:sp>
      <p:pic>
        <p:nvPicPr>
          <p:cNvPr id="22" name="Picture 21" descr="Seal_USVA_IsolatedEagle__rmf01a.png">
            <a:extLst>
              <a:ext uri="{FF2B5EF4-FFF2-40B4-BE49-F238E27FC236}">
                <a16:creationId xmlns:a16="http://schemas.microsoft.com/office/drawing/2014/main" id="{CFD3BD27-3E81-0E43-9D7D-19B1E7342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grayscl/>
            <a:alphaModFix amt="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91"/>
                    </a14:imgEffect>
                    <a14:imgEffect>
                      <a14:saturation sat="0"/>
                    </a14:imgEffect>
                    <a14:imgEffect>
                      <a14:brightnessContrast bright="-61000" contrast="-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460" r="33931" b="18097"/>
          <a:stretch/>
        </p:blipFill>
        <p:spPr>
          <a:xfrm>
            <a:off x="1777097" y="-16500"/>
            <a:ext cx="7375604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49808" y="3789764"/>
            <a:ext cx="8394192" cy="1196573"/>
          </a:xfrm>
        </p:spPr>
        <p:txBody>
          <a:bodyPr lIns="0" tIns="0" rIns="0" bIns="0" anchor="t" anchorCtr="0">
            <a:noAutofit/>
          </a:bodyPr>
          <a:lstStyle>
            <a:lvl1pPr algn="l">
              <a:defRPr sz="3600" b="1">
                <a:solidFill>
                  <a:srgbClr val="828E9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Divider Slide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85415" y="6642100"/>
            <a:ext cx="417478" cy="180833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900" b="1">
                <a:solidFill>
                  <a:srgbClr val="093C7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5C4C36A-4AD1-5D4E-BF1C-75D792F6522E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CC47F63-EBE7-CD48-A1D5-47CBC0CF2244}"/>
              </a:ext>
            </a:extLst>
          </p:cNvPr>
          <p:cNvGrpSpPr/>
          <p:nvPr userDrawn="1"/>
        </p:nvGrpSpPr>
        <p:grpSpPr>
          <a:xfrm>
            <a:off x="0" y="6626288"/>
            <a:ext cx="8402893" cy="215213"/>
            <a:chOff x="0" y="6626288"/>
            <a:chExt cx="8402893" cy="215213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A9A98E08-BF41-DA48-B55A-0DD0E38F6FFE}"/>
                </a:ext>
              </a:extLst>
            </p:cNvPr>
            <p:cNvCxnSpPr/>
            <p:nvPr userDrawn="1"/>
          </p:nvCxnSpPr>
          <p:spPr>
            <a:xfrm>
              <a:off x="0" y="6626288"/>
              <a:ext cx="8402893" cy="0"/>
            </a:xfrm>
            <a:prstGeom prst="line">
              <a:avLst/>
            </a:prstGeom>
            <a:ln w="9525" cap="rnd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54296C2-3957-3A4E-B7BD-89A0DCBB9F49}"/>
                </a:ext>
              </a:extLst>
            </p:cNvPr>
            <p:cNvSpPr txBox="1"/>
            <p:nvPr userDrawn="1"/>
          </p:nvSpPr>
          <p:spPr>
            <a:xfrm>
              <a:off x="749808" y="6669751"/>
              <a:ext cx="5525382" cy="171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50" kern="1200" dirty="0">
                  <a:solidFill>
                    <a:srgbClr val="828E9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U.S. Department of Veterans Affairs   </a:t>
              </a:r>
              <a:r>
                <a:rPr lang="en-US" sz="55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|</a:t>
              </a:r>
              <a:r>
                <a:rPr lang="en-US" sz="550" kern="1200" dirty="0">
                  <a:solidFill>
                    <a:srgbClr val="828E9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Veterans Health Administration Research and Development   </a:t>
              </a:r>
              <a:r>
                <a:rPr lang="en-US" sz="55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|</a:t>
              </a:r>
              <a:r>
                <a:rPr lang="en-US" sz="550" kern="1200" dirty="0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lang="en-US" sz="550" b="1" kern="1200" dirty="0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 Cooperative Studies Program (CSP) — </a:t>
              </a:r>
              <a:r>
                <a:rPr lang="en-US" sz="550" b="1" kern="1200" dirty="0" err="1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vacsp.research.va.gov</a:t>
              </a:r>
              <a:endParaRPr lang="en-US" sz="550" b="1" kern="1200" dirty="0">
                <a:solidFill>
                  <a:srgbClr val="093C7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321C0A-ED75-4EFB-8FC9-A85455F0AD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072" y="603504"/>
            <a:ext cx="5477639" cy="109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Agenda / Table of Contents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DC672D7-DBF2-994A-AF64-92BCFE0656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1466850"/>
            <a:ext cx="7620000" cy="4537555"/>
          </a:xfrm>
        </p:spPr>
        <p:txBody>
          <a:bodyPr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93C71"/>
              </a:buClr>
              <a:buSzPct val="107000"/>
              <a:buFontTx/>
              <a:buBlip>
                <a:blip r:embed="rId2"/>
              </a:buBlip>
              <a:tabLst/>
              <a:defRPr b="1">
                <a:solidFill>
                  <a:srgbClr val="828E96"/>
                </a:solidFill>
              </a:defRPr>
            </a:lvl1pPr>
            <a:lvl2pPr>
              <a:spcAft>
                <a:spcPts val="1800"/>
              </a:spcAft>
              <a:defRPr b="1">
                <a:solidFill>
                  <a:srgbClr val="7F7F7F"/>
                </a:solidFill>
              </a:defRPr>
            </a:lvl2pPr>
            <a:lvl3pPr>
              <a:spcAft>
                <a:spcPts val="1800"/>
              </a:spcAft>
              <a:defRPr b="1">
                <a:solidFill>
                  <a:srgbClr val="7F7F7F"/>
                </a:solidFill>
              </a:defRPr>
            </a:lvl3pPr>
            <a:lvl4pPr>
              <a:spcAft>
                <a:spcPts val="1800"/>
              </a:spcAft>
              <a:defRPr b="1">
                <a:solidFill>
                  <a:srgbClr val="7F7F7F"/>
                </a:solidFill>
              </a:defRPr>
            </a:lvl4pPr>
            <a:lvl5pPr>
              <a:spcAft>
                <a:spcPts val="1800"/>
              </a:spcAft>
              <a:defRPr b="1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Agenda / Table of Contents Item</a:t>
            </a:r>
          </a:p>
          <a:p>
            <a:pPr lvl="0"/>
            <a:r>
              <a:rPr lang="en-US" dirty="0"/>
              <a:t>Agenda / Table of Contents Item</a:t>
            </a:r>
          </a:p>
          <a:p>
            <a:pPr lvl="0"/>
            <a:r>
              <a:rPr lang="en-US" dirty="0"/>
              <a:t>Agenda / Table of Contents Item</a:t>
            </a:r>
          </a:p>
          <a:p>
            <a:pPr lvl="0"/>
            <a:r>
              <a:rPr lang="en-US" dirty="0"/>
              <a:t>Agenda / Table of Contents Item</a:t>
            </a:r>
          </a:p>
          <a:p>
            <a:pPr lvl="0"/>
            <a:r>
              <a:rPr lang="en-US" dirty="0"/>
              <a:t>Agenda / Table of Contents Item</a:t>
            </a:r>
          </a:p>
          <a:p>
            <a:pPr lvl="0"/>
            <a:r>
              <a:rPr lang="en-US" dirty="0"/>
              <a:t>Agenda / Table of Contents Item</a:t>
            </a:r>
          </a:p>
          <a:p>
            <a:pPr lvl="0"/>
            <a:r>
              <a:rPr lang="en-US" dirty="0"/>
              <a:t>Agenda / Table of Contents Item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rgbClr val="093C71"/>
              </a:buClr>
              <a:buSzPct val="107000"/>
              <a:buFontTx/>
              <a:buBlip>
                <a:blip r:embed="rId2"/>
              </a:buBlip>
              <a:tabLst/>
              <a:defRPr/>
            </a:pPr>
            <a:r>
              <a:rPr lang="en-US" dirty="0"/>
              <a:t>Agenda / Table of Contents Item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D4907D-0D76-4ADE-AADC-E5971412F1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9750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9E0B20-4B6F-415A-B0F1-582A76029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92740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62000" y="1433742"/>
            <a:ext cx="7602071" cy="4852758"/>
          </a:xfrm>
        </p:spPr>
        <p:txBody>
          <a:bodyPr>
            <a:normAutofit/>
          </a:bodyPr>
          <a:lstStyle>
            <a:lvl1pPr algn="l">
              <a:defRPr sz="2000"/>
            </a:lvl1pPr>
            <a:lvl2pPr algn="l">
              <a:defRPr sz="1800"/>
            </a:lvl2pPr>
            <a:lvl3pPr algn="l">
              <a:defRPr sz="1600"/>
            </a:lvl3pPr>
            <a:lvl4pPr algn="l">
              <a:defRPr sz="1400"/>
            </a:lvl4pPr>
            <a:lvl5pPr algn="l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D6DA635-064F-4BA4-A6DE-EB8990F094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324559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2000" y="1466850"/>
            <a:ext cx="3752850" cy="4819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466850"/>
            <a:ext cx="3752850" cy="48196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ED957AE2-557B-4E72-8291-EE78FC9B55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77683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lumns with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2000" y="1466850"/>
            <a:ext cx="3736182" cy="103822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62000" y="2505074"/>
            <a:ext cx="3736182" cy="3781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466850"/>
            <a:ext cx="3752850" cy="1038225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1" y="2505074"/>
            <a:ext cx="3752850" cy="37814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C3ACB91-F02A-4A7A-98D5-20ECC976978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3411809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1466850"/>
            <a:ext cx="4494609" cy="4819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" y="1466850"/>
            <a:ext cx="2817019" cy="48196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A7845D76-9719-4FF4-ADE5-09F462BBFD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4278119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1466850"/>
            <a:ext cx="4494609" cy="481965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61999" y="1466850"/>
            <a:ext cx="2817019" cy="4819650"/>
          </a:xfrm>
        </p:spPr>
        <p:txBody>
          <a:bodyPr/>
          <a:lstStyle>
            <a:lvl1pPr marL="0" indent="0" algn="r">
              <a:buNone/>
              <a:defRPr sz="1600" b="1">
                <a:solidFill>
                  <a:srgbClr val="59595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126067" y="0"/>
            <a:ext cx="8017933" cy="61269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Slide Title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BA618259-A4CE-407E-A0AA-AA09DDC043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988" y="700348"/>
            <a:ext cx="7206076" cy="430213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rgbClr val="BFBFBF"/>
                </a:solidFill>
              </a:defRPr>
            </a:lvl1pPr>
          </a:lstStyle>
          <a:p>
            <a:pPr lvl="0"/>
            <a:r>
              <a:rPr lang="en-US" dirty="0"/>
              <a:t>Click To Add Slide Subtitle</a:t>
            </a:r>
          </a:p>
        </p:txBody>
      </p:sp>
    </p:spTree>
    <p:extLst>
      <p:ext uri="{BB962C8B-B14F-4D97-AF65-F5344CB8AC3E}">
        <p14:creationId xmlns:p14="http://schemas.microsoft.com/office/powerpoint/2010/main" val="2211536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9134856" cy="1094994"/>
          </a:xfrm>
          <a:prstGeom prst="rect">
            <a:avLst/>
          </a:prstGeom>
          <a:solidFill>
            <a:srgbClr val="093C7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6067" y="0"/>
            <a:ext cx="8017933" cy="612694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33742"/>
            <a:ext cx="7602071" cy="485275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0486A1E-6108-854A-9290-0E0ADA84C2D5}"/>
              </a:ext>
            </a:extLst>
          </p:cNvPr>
          <p:cNvSpPr txBox="1">
            <a:spLocks/>
          </p:cNvSpPr>
          <p:nvPr userDrawn="1"/>
        </p:nvSpPr>
        <p:spPr>
          <a:xfrm>
            <a:off x="7985415" y="6642100"/>
            <a:ext cx="417478" cy="18083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004CB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5C4C36A-4AD1-5D4E-BF1C-75D792F6522E}" type="slidenum">
              <a:rPr lang="en-US" smtClean="0">
                <a:solidFill>
                  <a:srgbClr val="093C71"/>
                </a:solidFill>
              </a:rPr>
              <a:pPr algn="r"/>
              <a:t>‹#›</a:t>
            </a:fld>
            <a:endParaRPr lang="en-US" dirty="0">
              <a:solidFill>
                <a:srgbClr val="093C7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849546-05EB-4448-A794-8583AFBB0B96}"/>
              </a:ext>
            </a:extLst>
          </p:cNvPr>
          <p:cNvGrpSpPr/>
          <p:nvPr userDrawn="1"/>
        </p:nvGrpSpPr>
        <p:grpSpPr>
          <a:xfrm>
            <a:off x="0" y="6626288"/>
            <a:ext cx="8402893" cy="215213"/>
            <a:chOff x="0" y="6626288"/>
            <a:chExt cx="8402893" cy="215213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FD452E0-9580-3E41-9A8B-EA69FE2C5B39}"/>
                </a:ext>
              </a:extLst>
            </p:cNvPr>
            <p:cNvCxnSpPr/>
            <p:nvPr userDrawn="1"/>
          </p:nvCxnSpPr>
          <p:spPr>
            <a:xfrm>
              <a:off x="0" y="6626288"/>
              <a:ext cx="8402893" cy="0"/>
            </a:xfrm>
            <a:prstGeom prst="line">
              <a:avLst/>
            </a:prstGeom>
            <a:ln w="9525" cap="rnd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D16826-EA54-A448-83BB-DBF0CF21A430}"/>
                </a:ext>
              </a:extLst>
            </p:cNvPr>
            <p:cNvSpPr txBox="1"/>
            <p:nvPr userDrawn="1"/>
          </p:nvSpPr>
          <p:spPr>
            <a:xfrm>
              <a:off x="749808" y="6669751"/>
              <a:ext cx="5525382" cy="1717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50" kern="1200" dirty="0">
                  <a:solidFill>
                    <a:srgbClr val="828E9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U.S. Department of Veterans Affairs   </a:t>
              </a:r>
              <a:r>
                <a:rPr lang="en-US" sz="55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|</a:t>
              </a:r>
              <a:r>
                <a:rPr lang="en-US" sz="550" kern="1200" dirty="0">
                  <a:solidFill>
                    <a:srgbClr val="828E96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Veterans Health Administration Research and Development   </a:t>
              </a:r>
              <a:r>
                <a:rPr lang="en-US" sz="55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|</a:t>
              </a:r>
              <a:r>
                <a:rPr lang="en-US" sz="550" kern="1200" dirty="0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lang="en-US" sz="550" b="1" kern="1200" dirty="0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 Cooperative Studies Program (CSP) — </a:t>
              </a:r>
              <a:r>
                <a:rPr lang="en-US" sz="550" b="1" kern="1200" dirty="0" err="1">
                  <a:solidFill>
                    <a:srgbClr val="093C7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vacsp.research.va.gov</a:t>
              </a:r>
              <a:endParaRPr lang="en-US" sz="550" b="1" kern="1200" dirty="0">
                <a:solidFill>
                  <a:srgbClr val="093C7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CSP-Color-Seal ONLY__rmf01a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" y="100584"/>
            <a:ext cx="914400" cy="91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6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66" r:id="rId3"/>
    <p:sldLayoutId id="2147483671" r:id="rId4"/>
    <p:sldLayoutId id="2147483662" r:id="rId5"/>
    <p:sldLayoutId id="2147483664" r:id="rId6"/>
    <p:sldLayoutId id="2147483665" r:id="rId7"/>
    <p:sldLayoutId id="2147483668" r:id="rId8"/>
    <p:sldLayoutId id="2147483669" r:id="rId9"/>
    <p:sldLayoutId id="2147483667" r:id="rId10"/>
    <p:sldLayoutId id="2147483673" r:id="rId11"/>
    <p:sldLayoutId id="2147483674" r:id="rId12"/>
    <p:sldLayoutId id="214748367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00050" indent="-4000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93C71"/>
        </a:buClr>
        <a:buSzPct val="107000"/>
        <a:buFontTx/>
        <a:buBlip>
          <a:blip r:embed="rId16"/>
        </a:buBlip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7713" indent="-34766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93C71"/>
        </a:buClr>
        <a:buSzPct val="107000"/>
        <a:buFontTx/>
        <a:buBlip>
          <a:blip r:embed="rId16"/>
        </a:buBlip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8700" indent="-2809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93C71"/>
        </a:buClr>
        <a:buSzPct val="107000"/>
        <a:buFontTx/>
        <a:buBlip>
          <a:blip r:embed="rId16"/>
        </a:buBlip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70000" indent="-268288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93C71"/>
        </a:buClr>
        <a:buSzPct val="107000"/>
        <a:buFontTx/>
        <a:buBlip>
          <a:blip r:embed="rId16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9400" indent="-2667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Clr>
          <a:srgbClr val="093C71"/>
        </a:buClr>
        <a:buSzPct val="107000"/>
        <a:buFontTx/>
        <a:buBlip>
          <a:blip r:embed="rId16"/>
        </a:buBlip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pos="5280" userDrawn="1">
          <p15:clr>
            <a:srgbClr val="F26B43"/>
          </p15:clr>
        </p15:guide>
        <p15:guide id="5" orient="horz" pos="924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media/75909/download" TargetMode="External"/><Relationship Id="rId3" Type="http://schemas.openxmlformats.org/officeDocument/2006/relationships/hyperlink" Target="https://www.fda.gov/science-research/clinical-trials-and-human-subject-protection/bioresearch-monitoring-program-bimo" TargetMode="External"/><Relationship Id="rId7" Type="http://schemas.openxmlformats.org/officeDocument/2006/relationships/hyperlink" Target="https://www.fda.gov/inspections-compliance-enforcement-and-criminal-investigations/bioresearch-monitoring/compliance-program-guidance-manual-fda-staff-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inspections-compliance-enforcement-and-criminal-investigations/compliance-program-guidance-manual/bioresearch-monitoring-program-bimo-compliance-programs" TargetMode="External"/><Relationship Id="rId5" Type="http://schemas.openxmlformats.org/officeDocument/2006/relationships/hyperlink" Target="https://www.fda.gov/inspections-compliance-enforcement-and-criminal-investigations/bioresearch-monitoring/compliance-program-7348810-bioresearch-monitoring" TargetMode="External"/><Relationship Id="rId4" Type="http://schemas.openxmlformats.org/officeDocument/2006/relationships/hyperlink" Target="https://www.fda.gov/inspections-compliance-enforcement-and-criminal-investigations/bioresearch-monitoring/compliance-program-guidance-manual-fda-staf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science-research/clinical-trials-and-human-subject-protection/bimo-inspection-metric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inspections-compliance-enforcement-and-criminal-investigations/inspection-references/investigations-operations-manua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produtorindependente.blogspot.com/2010/11/administre-melhor-sua-producao-atraves.html" TargetMode="Externa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about-fda/office-global-regulatory-operations-and-policy/office-regulatory-affair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da.gov/science-research/clinical-trials-and-human-subject-protection/bimo-inspection-metrics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inspections-compliance-enforcement-and-criminal-investigations/inspection-references/inspection-classification-database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downloads/ICECI/EnforcementActions/BioresearchMonitoring/ucm133773.pdf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da.gov/science-research/clinical-trials-and-human-subject-protection/bimo-inspection-metrics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mailto:Jeans,%20C.%20Karen%20%3cC.Karen.Jeans@va.gov%3e" TargetMode="External"/><Relationship Id="rId3" Type="http://schemas.openxmlformats.org/officeDocument/2006/relationships/hyperlink" Target="https://dvagov.sharepoint.com/sites/VHAPugResearch/RRG/Pages/default.aspx" TargetMode="External"/><Relationship Id="rId7" Type="http://schemas.openxmlformats.org/officeDocument/2006/relationships/hyperlink" Target="https://www.research.va.gov/programs/orppe/default.cfm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va.gov/ORO/orochecklists.asp" TargetMode="External"/><Relationship Id="rId5" Type="http://schemas.openxmlformats.org/officeDocument/2006/relationships/hyperlink" Target="https://www.va.gov/ORO/index.asp" TargetMode="External"/><Relationship Id="rId4" Type="http://schemas.openxmlformats.org/officeDocument/2006/relationships/hyperlink" Target="http://go.va.gov/l2o8" TargetMode="External"/><Relationship Id="rId9" Type="http://schemas.openxmlformats.org/officeDocument/2006/relationships/hyperlink" Target="mailto:Molly%20M.%20Klote%20MD%20(Mary.Klote@va.gov)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o.va.gov/l2o8" TargetMode="External"/><Relationship Id="rId5" Type="http://schemas.openxmlformats.org/officeDocument/2006/relationships/hyperlink" Target="https://dvagov.sharepoint.com/sites/VHAPugResearch/RRG/Pages/FDA-Inspections.aspx" TargetMode="External"/><Relationship Id="rId4" Type="http://schemas.openxmlformats.org/officeDocument/2006/relationships/image" Target="../media/image1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go.va.gov/l2o8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go.va.gov/l2o8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mailto:Julia.vertrees@va.gov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frz40.wordpress.com/2010/12/05/i-quiz-della-domenica-nr-15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about-fda/office-regulatory-affairs/program-alignment-and-ora" TargetMode="External"/><Relationship Id="rId13" Type="http://schemas.openxmlformats.org/officeDocument/2006/relationships/hyperlink" Target="https://www.fda.gov/science-research/field-science-and-laboratories" TargetMode="External"/><Relationship Id="rId18" Type="http://schemas.openxmlformats.org/officeDocument/2006/relationships/hyperlink" Target="https://www.fda.gov/inspections-compliance-enforcement-and-criminal-investigations/inspection-references/investigations-operations-manual" TargetMode="External"/><Relationship Id="rId3" Type="http://schemas.openxmlformats.org/officeDocument/2006/relationships/hyperlink" Target="https://www.fda.gov/safety/recalls-market-withdrawals-safety-alerts" TargetMode="External"/><Relationship Id="rId21" Type="http://schemas.openxmlformats.org/officeDocument/2006/relationships/image" Target="../media/image6.gif"/><Relationship Id="rId7" Type="http://schemas.openxmlformats.org/officeDocument/2006/relationships/hyperlink" Target="https://www.fda.gov/inspections-compliance-enforcement-and-criminal-investigations/fda-bioresearch-monitoring-information/bioresearch-monitoring-program-information" TargetMode="External"/><Relationship Id="rId12" Type="http://schemas.openxmlformats.org/officeDocument/2006/relationships/hyperlink" Target="https://www.fda.gov/inspections-compliance-enforcement-and-criminal-investigations/" TargetMode="External"/><Relationship Id="rId17" Type="http://schemas.openxmlformats.org/officeDocument/2006/relationships/hyperlink" Target="https://www.fda.gov/inspections-compliance-enforcement-and-criminal-investigations/compliance-manuals/regulatory-procedures-manual" TargetMode="External"/><Relationship Id="rId2" Type="http://schemas.openxmlformats.org/officeDocument/2006/relationships/notesSlide" Target="../notesSlides/notesSlide6.xml"/><Relationship Id="rId16" Type="http://schemas.openxmlformats.org/officeDocument/2006/relationships/hyperlink" Target="https://www.fda.gov/inspections-compliance-enforcement-and-criminal-investigations/compliance-manuals/compliance-program-guidance-manual" TargetMode="External"/><Relationship Id="rId20" Type="http://schemas.openxmlformats.org/officeDocument/2006/relationships/hyperlink" Target="https://www.fda.gov/inspections-compliance-enforcement-and-criminal-investigations/inspection-guides/inspection-technical-guides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da.gov/industry/import-program-food-and-drug-administration-fda" TargetMode="External"/><Relationship Id="rId11" Type="http://schemas.openxmlformats.org/officeDocument/2006/relationships/hyperlink" Target="https://www.fda.gov/inspections-compliance-enforcement-and-criminal-investigations/criminal-investigations" TargetMode="External"/><Relationship Id="rId5" Type="http://schemas.openxmlformats.org/officeDocument/2006/relationships/hyperlink" Target="https://www.fda.gov/safety/recalls-market-withdrawals-safety-alerts/enforcement-reports" TargetMode="External"/><Relationship Id="rId15" Type="http://schemas.openxmlformats.org/officeDocument/2006/relationships/hyperlink" Target="https://www.fda.gov/inspections-compliance-enforcement-and-criminal-investigations/compliance-manuals/manual-compliance-policy-guides" TargetMode="External"/><Relationship Id="rId23" Type="http://schemas.openxmlformats.org/officeDocument/2006/relationships/hyperlink" Target="https://creativecommons.org/licenses/by-nc-sa/3.0/" TargetMode="External"/><Relationship Id="rId10" Type="http://schemas.openxmlformats.org/officeDocument/2006/relationships/hyperlink" Target="https://www.fda.gov/consumers/protect-yourself/health-fraud-scams" TargetMode="External"/><Relationship Id="rId19" Type="http://schemas.openxmlformats.org/officeDocument/2006/relationships/hyperlink" Target="https://www.fda.gov/inspections-compliance-enforcement-and-criminal-investigations/inspection-references/inspection-guides" TargetMode="External"/><Relationship Id="rId4" Type="http://schemas.openxmlformats.org/officeDocument/2006/relationships/hyperlink" Target="https://www.fda.gov/industry/actions-enforcement/import-alerts" TargetMode="External"/><Relationship Id="rId9" Type="http://schemas.openxmlformats.org/officeDocument/2006/relationships/hyperlink" Target="https://www.fda.gov/federal-state-local-tribal-and-territorial-officials" TargetMode="External"/><Relationship Id="rId14" Type="http://schemas.openxmlformats.org/officeDocument/2006/relationships/hyperlink" Target="https://www.fda.gov/about-fda/about-office-regulatory-affairs/ora-foia-electronic-reading-room" TargetMode="External"/><Relationship Id="rId22" Type="http://schemas.openxmlformats.org/officeDocument/2006/relationships/hyperlink" Target="http://imaginario-nopensar.blogspot.com/2011/08/metodo-cientifico-para-ninos-y-5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science-research/science-and-research-special-topics/clinical-trials-and-human-subject-protec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da.gov/food-compliance-programs" TargetMode="External"/><Relationship Id="rId3" Type="http://schemas.openxmlformats.org/officeDocument/2006/relationships/hyperlink" Target="https://www.fda.gov/inspections-compliance-enforcement-and-criminal-investigations/compliance-manuals/compliance-program-guidance-manual-cpgm" TargetMode="External"/><Relationship Id="rId7" Type="http://schemas.openxmlformats.org/officeDocument/2006/relationships/hyperlink" Target="https://www.fda.gov/drugs/guidance-compliance-regulatory-information/drug-compliance-program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fda.gov/medical-devices/quality-and-compliance-medical-devices/center-devices-and-radiological-health-cdrh-compliance-programs" TargetMode="External"/><Relationship Id="rId5" Type="http://schemas.openxmlformats.org/officeDocument/2006/relationships/hyperlink" Target="https://www.fda.gov/inspections-compliance-enforcement-and-criminal-investigations/compliance-program-guidance-manual/bioresearch-monitoring-program-bimo-compliance-programs" TargetMode="External"/><Relationship Id="rId4" Type="http://schemas.openxmlformats.org/officeDocument/2006/relationships/hyperlink" Target="https://www.fda.gov/vaccines-blood-biologics/enforcement-actions-cber/compliance-programs-cber" TargetMode="External"/><Relationship Id="rId9" Type="http://schemas.openxmlformats.org/officeDocument/2006/relationships/hyperlink" Target="https://www.fda.gov/animal-veterinary/compliance-enforcement/cvm-compliance-program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757A-6E61-4BE2-BD0A-6F87C53A6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the FDA is Coming to Visit Your Site - How do you Prepare?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F215B-43FB-49F4-8DDE-C23BF1E6DC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ORPP&amp;E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771A69-07D8-488C-8923-79A6ED596E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 26, 2019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6072AD-2B23-4694-B859-F55A918409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Julia E. Vertrees, PharmD, BCPP – Director SMART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EFB464-E288-4D64-A06D-BE7D59E193FB}"/>
              </a:ext>
            </a:extLst>
          </p:cNvPr>
          <p:cNvSpPr txBox="1"/>
          <p:nvPr/>
        </p:nvSpPr>
        <p:spPr>
          <a:xfrm>
            <a:off x="6481187" y="196706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in: (415) 655-0060</a:t>
            </a:r>
          </a:p>
          <a:p>
            <a:r>
              <a:rPr lang="en-US" sz="1400" dirty="0"/>
              <a:t>Access Code: 687-140-269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301118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B149-B0FF-410E-A4A3-6684FFD2E0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purpose of each BIMO program is to </a:t>
            </a:r>
            <a:r>
              <a:rPr lang="en-US" u="sng" dirty="0"/>
              <a:t>ensure</a:t>
            </a:r>
            <a:r>
              <a:rPr lang="en-US" dirty="0"/>
              <a:t> the </a:t>
            </a:r>
            <a:r>
              <a:rPr lang="en-US" u="sng" dirty="0"/>
              <a:t>protection of research subjects</a:t>
            </a:r>
            <a:r>
              <a:rPr lang="en-US" dirty="0"/>
              <a:t>, and the </a:t>
            </a:r>
            <a:r>
              <a:rPr lang="en-US" u="sng" dirty="0"/>
              <a:t>integrity of data </a:t>
            </a:r>
            <a:r>
              <a:rPr lang="en-US" dirty="0"/>
              <a:t>submitted to the agency in support of a marketing application; and </a:t>
            </a:r>
            <a:r>
              <a:rPr lang="en-US" u="sng" dirty="0"/>
              <a:t>assess compliance </a:t>
            </a:r>
            <a:r>
              <a:rPr lang="en-US" dirty="0"/>
              <a:t>with FDA's regulations governing the conduct of clinical trials. </a:t>
            </a:r>
          </a:p>
          <a:p>
            <a:pPr lvl="0">
              <a:lnSpc>
                <a:spcPct val="130000"/>
              </a:lnSpc>
            </a:pPr>
            <a:r>
              <a:rPr lang="en-US" dirty="0">
                <a:hlinkClick r:id="rId3"/>
              </a:rPr>
              <a:t>Compliance Program Guidance Manuals </a:t>
            </a:r>
            <a:r>
              <a:rPr lang="en-US" dirty="0"/>
              <a:t>(CPGM) form the basis of FDA’s BIMO programs are used to direct field personnel on the conduct of inspectional and investigational activities.</a:t>
            </a:r>
          </a:p>
          <a:p>
            <a:pPr>
              <a:lnSpc>
                <a:spcPct val="130000"/>
              </a:lnSpc>
            </a:pPr>
            <a:r>
              <a:rPr lang="en-US" dirty="0"/>
              <a:t>OGCP BIMO Program types:</a:t>
            </a:r>
          </a:p>
          <a:p>
            <a:pPr lvl="1">
              <a:lnSpc>
                <a:spcPct val="130000"/>
              </a:lnSpc>
            </a:pPr>
            <a:r>
              <a:rPr lang="en-US" dirty="0">
                <a:highlight>
                  <a:srgbClr val="FFFF00"/>
                </a:highlight>
                <a:hlinkClick r:id="rId4"/>
              </a:rPr>
              <a:t>CPGM for Clinical Investigators</a:t>
            </a:r>
            <a:endParaRPr lang="en-US" dirty="0">
              <a:highlight>
                <a:srgbClr val="FFFF00"/>
              </a:highlight>
            </a:endParaRPr>
          </a:p>
          <a:p>
            <a:pPr lvl="1">
              <a:lnSpc>
                <a:spcPct val="130000"/>
              </a:lnSpc>
            </a:pPr>
            <a:r>
              <a:rPr lang="en-US" dirty="0">
                <a:hlinkClick r:id="rId5"/>
              </a:rPr>
              <a:t>CPGM for Sponsors, Contract Research Organizations, and Monitors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>
                <a:hlinkClick r:id="rId6"/>
              </a:rPr>
              <a:t>CPGM for Good Laboratory Practice (Non-Clinical Laboratories)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>
                <a:hlinkClick r:id="rId7"/>
              </a:rPr>
              <a:t>CPGM for In-Vivo Bioequivalence Compliance Program 7348.001</a:t>
            </a:r>
            <a:endParaRPr lang="en-US" dirty="0"/>
          </a:p>
          <a:p>
            <a:pPr lvl="1">
              <a:lnSpc>
                <a:spcPct val="130000"/>
              </a:lnSpc>
            </a:pPr>
            <a:r>
              <a:rPr lang="en-US" dirty="0">
                <a:hlinkClick r:id="rId8"/>
              </a:rPr>
              <a:t>CPGM for Institutional Review Boards</a:t>
            </a:r>
            <a:endParaRPr lang="en-US" dirty="0"/>
          </a:p>
          <a:p>
            <a:pPr lvl="0">
              <a:lnSpc>
                <a:spcPct val="130000"/>
              </a:lnSpc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3FAC3-8FF6-47B8-8165-DAD4D507A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Biomedical Monitoring Program (BIMO) 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DA1CEBE-4141-4AC8-B077-E2515BC3F6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Office of Good Clinical Practice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7C6B1-6864-4342-8DD7-0EE5A1BCA6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45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EC06D7-7723-4FC9-BF1C-C5418049F2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433513"/>
          <a:ext cx="760254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254">
                  <a:extLst>
                    <a:ext uri="{9D8B030D-6E8A-4147-A177-3AD203B41FA5}">
                      <a16:colId xmlns:a16="http://schemas.microsoft.com/office/drawing/2014/main" val="1865553544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169940399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2380186932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3015358442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496655699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3161694980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308783440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1728724934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3942034558"/>
                    </a:ext>
                  </a:extLst>
                </a:gridCol>
                <a:gridCol w="760254">
                  <a:extLst>
                    <a:ext uri="{9D8B030D-6E8A-4147-A177-3AD203B41FA5}">
                      <a16:colId xmlns:a16="http://schemas.microsoft.com/office/drawing/2014/main" val="627445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IRB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S/M/CRO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S/I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4244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4221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105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CDRH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480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CVM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70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241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1622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4225239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436F4DE-4C97-4401-81CB-4C5E2373D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FY2018* BIMO</a:t>
            </a:r>
            <a:r>
              <a:rPr lang="en-US" baseline="30000" dirty="0"/>
              <a:t>1</a:t>
            </a:r>
            <a:r>
              <a:rPr lang="en-US" dirty="0"/>
              <a:t> Inspections Classified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75FE2-C810-4B01-8E9B-2B420C6332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aseline="30000" dirty="0"/>
              <a:t>*</a:t>
            </a:r>
            <a:r>
              <a:rPr lang="en-US" dirty="0"/>
              <a:t>Data includes domestic &amp; international inspections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0143FB-DF7E-4C13-B458-256D9269507B}"/>
              </a:ext>
            </a:extLst>
          </p:cNvPr>
          <p:cNvSpPr txBox="1"/>
          <p:nvPr/>
        </p:nvSpPr>
        <p:spPr>
          <a:xfrm>
            <a:off x="762000" y="4307594"/>
            <a:ext cx="75720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538" indent="-109538"/>
            <a:r>
              <a: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FDA’s Bioresearch Monitoring (BIMO Program) consists of all six product centers: CBER,CDER, CDRH, CFSAN, CTP, and CVM. In FY18, CFSAN and CTP did not classify any inspections based on Center final classification date. </a:t>
            </a:r>
          </a:p>
          <a:p>
            <a:pPr marL="109538" indent="-109538"/>
            <a:r>
              <a:rPr lang="en-US" sz="12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number of Institutional Review Board (IRB) inspections includes 4 Radioactive Drug Research Committee (RDRC) inspections.</a:t>
            </a: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cap="all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Acronyms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CBER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=Center for Biologics Evaluation and Research;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CDER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Center for Drug Evaluation and Research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CDRH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Center for Devices and Radiological Health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Center for Veterinary Medicine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=Clinical Investigator;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IRB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=Institutional Review Board;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S/M/CRO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=Sponsor/Monitor/Contract Research Organization;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=Sponsor Investigator;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GLP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=Good Laboratory Practice;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BEQ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=bioequivalence;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Postmarketing Adverse Drug Experience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REMS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=Risk Evaluation Mitigation Strategies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9C3BE7-4D34-4BC4-B084-124D54E560E2}"/>
              </a:ext>
            </a:extLst>
          </p:cNvPr>
          <p:cNvSpPr txBox="1"/>
          <p:nvPr/>
        </p:nvSpPr>
        <p:spPr>
          <a:xfrm>
            <a:off x="762000" y="3927793"/>
            <a:ext cx="7572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>
                <a:hlinkClick r:id="rId3"/>
              </a:rPr>
              <a:t>BIMO Inspection Metrics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9301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D255D4-76CA-429D-92A5-618BABF9F9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 </a:t>
            </a:r>
            <a:r>
              <a:rPr lang="en-US" b="1" dirty="0"/>
              <a:t>clinical investigator </a:t>
            </a:r>
            <a:r>
              <a:rPr lang="en-US" dirty="0"/>
              <a:t>is the individual who actually conducts the clinical investigation </a:t>
            </a:r>
            <a:r>
              <a:rPr lang="en-US" sz="1400" dirty="0"/>
              <a:t>[</a:t>
            </a:r>
            <a:r>
              <a:rPr lang="nn-NO" sz="1400" dirty="0"/>
              <a:t>21 CFR 312.3, 21 CFR 812.3(i)]</a:t>
            </a:r>
            <a:r>
              <a:rPr lang="en-US" dirty="0"/>
              <a:t>.</a:t>
            </a:r>
          </a:p>
          <a:p>
            <a:pPr>
              <a:lnSpc>
                <a:spcPct val="110000"/>
              </a:lnSpc>
            </a:pPr>
            <a:r>
              <a:rPr lang="en-US" dirty="0"/>
              <a:t>The investigator is responsible for overall conduct of the study at the study site, including: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directing the administration or dispensing of the test article to the subject, and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ensuring that data are collected and maintained in accordance with the protocol and regulatory requirements. </a:t>
            </a:r>
          </a:p>
          <a:p>
            <a:pPr>
              <a:lnSpc>
                <a:spcPct val="110000"/>
              </a:lnSpc>
            </a:pPr>
            <a:r>
              <a:rPr lang="en-US" dirty="0"/>
              <a:t>When the investigation is conducted by a team of individuals, the</a:t>
            </a:r>
            <a:r>
              <a:rPr lang="en-US" b="1" dirty="0"/>
              <a:t> clinical investigator is the leader of the team</a:t>
            </a:r>
            <a:r>
              <a:rPr lang="en-US" dirty="0"/>
              <a:t>.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A </a:t>
            </a:r>
            <a:r>
              <a:rPr lang="en-US" b="1" dirty="0"/>
              <a:t>sponsor-investigator</a:t>
            </a:r>
            <a:r>
              <a:rPr lang="en-US" dirty="0"/>
              <a:t> is an individual who initiates </a:t>
            </a:r>
            <a:r>
              <a:rPr lang="en-US" u="sng" dirty="0"/>
              <a:t>and</a:t>
            </a:r>
            <a:r>
              <a:rPr lang="en-US" dirty="0"/>
              <a:t> also conducts the clinical investigation. A sponsor-investigator must comply with regulatory requirements applicable to </a:t>
            </a:r>
            <a:r>
              <a:rPr lang="en-US" u="sng" dirty="0"/>
              <a:t>both</a:t>
            </a:r>
            <a:r>
              <a:rPr lang="en-US" dirty="0"/>
              <a:t> sponsors and clinical investigators.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EB8AEF-CF16-4019-8CE1-0BEDDD2D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Investigator Defined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DEB59-30A1-48D2-AD02-8BFEEE3760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In contrast to an “Investigator Sponsor”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011FD2-9703-4DEF-8025-4073F3CA5126}"/>
              </a:ext>
            </a:extLst>
          </p:cNvPr>
          <p:cNvCxnSpPr>
            <a:cxnSpLocks/>
          </p:cNvCxnSpPr>
          <p:nvPr/>
        </p:nvCxnSpPr>
        <p:spPr>
          <a:xfrm>
            <a:off x="451692" y="4748270"/>
            <a:ext cx="809739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840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9646F-01F6-4252-AC2B-3BC34FE5E8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Nitty Gritty: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Notification of an Inspection 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2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5858-34F2-41AB-B633-E2246FDA0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Routine Inspections</a:t>
            </a:r>
          </a:p>
          <a:p>
            <a:pPr lvl="1"/>
            <a:r>
              <a:rPr lang="en-US" dirty="0"/>
              <a:t>Generally, the FDA investigator will notify the principal investigator by phone and establish a date for the inspection.</a:t>
            </a:r>
          </a:p>
          <a:p>
            <a:pPr lvl="1"/>
            <a:r>
              <a:rPr lang="en-US" dirty="0"/>
              <a:t>The FDA inspector will usually request that the inspection take place within 10 days.</a:t>
            </a:r>
          </a:p>
          <a:p>
            <a:r>
              <a:rPr lang="en-US" dirty="0"/>
              <a:t>For Cause Inspections will not provide notice of inspection in advance.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Remember to document all phone calls and correspondences with the FDA.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70D4-97CC-491F-840A-72AE517C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You Will Receive Notification of Inspection?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97DE26-10EB-4C27-B373-2103CB3152D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60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CC3F4C4-ED68-41B9-A613-D88D04748E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Primarily to inspect entities involved in studies submitted as part of an application for approval of new product. </a:t>
            </a:r>
          </a:p>
          <a:p>
            <a:pPr lvl="1"/>
            <a:r>
              <a:rPr lang="en-US" dirty="0"/>
              <a:t>Typically, inspections are conducted </a:t>
            </a:r>
            <a:r>
              <a:rPr lang="en-US" u="sng" dirty="0"/>
              <a:t>well after </a:t>
            </a:r>
            <a:r>
              <a:rPr lang="en-US" dirty="0"/>
              <a:t>a nonclinical or clinical study has been completed. </a:t>
            </a:r>
          </a:p>
          <a:p>
            <a:pPr lvl="1"/>
            <a:r>
              <a:rPr lang="en-US" dirty="0"/>
              <a:t>Inspections may also be conducted of on-going research. </a:t>
            </a:r>
          </a:p>
          <a:p>
            <a:pPr lvl="1"/>
            <a:r>
              <a:rPr lang="en-US" dirty="0"/>
              <a:t>May also be to conduct investigations and for sample collections.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D269FE-B4CD-47C9-813D-FF8A150B5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BIMO Inspections:  When and Why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36642-D61A-41C2-8290-AFC3A1C93B0F}"/>
              </a:ext>
            </a:extLst>
          </p:cNvPr>
          <p:cNvSpPr txBox="1"/>
          <p:nvPr/>
        </p:nvSpPr>
        <p:spPr>
          <a:xfrm>
            <a:off x="627961" y="6103345"/>
            <a:ext cx="749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>
                <a:hlinkClick r:id="rId3"/>
              </a:rPr>
              <a:t>INVESTIGATIONS OPERATIONS MANUAL 2019</a:t>
            </a:r>
            <a:r>
              <a:rPr lang="en-US" sz="1200" dirty="0"/>
              <a:t>, Chapter 5, Section 5.10.2 – BIMO Assignments</a:t>
            </a:r>
          </a:p>
        </p:txBody>
      </p:sp>
    </p:spTree>
    <p:extLst>
      <p:ext uri="{BB962C8B-B14F-4D97-AF65-F5344CB8AC3E}">
        <p14:creationId xmlns:p14="http://schemas.microsoft.com/office/powerpoint/2010/main" val="2307847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C5CE2-3DF6-4717-A86B-FBD48763A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FDA typically inspects the top enrolling site and randomly picks 10% of the remaining sites for inspection</a:t>
            </a:r>
          </a:p>
          <a:p>
            <a:r>
              <a:rPr lang="en-US" dirty="0"/>
              <a:t>Criteria that ‘attract attention”:</a:t>
            </a:r>
          </a:p>
          <a:p>
            <a:pPr lvl="1"/>
            <a:r>
              <a:rPr lang="en-US" dirty="0"/>
              <a:t>The frequent occurrence of “outlier” data</a:t>
            </a:r>
          </a:p>
          <a:p>
            <a:pPr lvl="1"/>
            <a:r>
              <a:rPr lang="en-US" dirty="0"/>
              <a:t>High/low numbers of participants responding to the study treatment</a:t>
            </a:r>
          </a:p>
          <a:p>
            <a:pPr lvl="1"/>
            <a:r>
              <a:rPr lang="en-US" dirty="0"/>
              <a:t>High numbers of dropouts</a:t>
            </a:r>
          </a:p>
          <a:p>
            <a:pPr lvl="1"/>
            <a:r>
              <a:rPr lang="en-US" dirty="0"/>
              <a:t>High numbers of adverse event (AEs/SAEs)</a:t>
            </a:r>
          </a:p>
          <a:p>
            <a:pPr lvl="1"/>
            <a:r>
              <a:rPr lang="en-US" dirty="0"/>
              <a:t>High numbers of Protocol Deviations</a:t>
            </a:r>
          </a:p>
          <a:p>
            <a:pPr lvl="1"/>
            <a:r>
              <a:rPr lang="en-US" dirty="0"/>
              <a:t>The volume of work performed by the clinical investigator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9A1AFE-7251-4624-9761-C7756FB99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Inspection Selection Factors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61AC99-ACA2-402D-BF1D-0D2D8B1BDE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FDA comes to see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D0C01B-77AB-41F8-901F-3E32764774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516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3E870-A790-4B36-AE61-595EFD605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 enrollment (especially in a short time)</a:t>
            </a:r>
          </a:p>
          <a:p>
            <a:r>
              <a:rPr lang="en-US" dirty="0"/>
              <a:t>Few adverse events or high adverse events</a:t>
            </a:r>
          </a:p>
          <a:p>
            <a:r>
              <a:rPr lang="en-US" dirty="0"/>
              <a:t>Results different from other sites</a:t>
            </a:r>
          </a:p>
          <a:p>
            <a:r>
              <a:rPr lang="en-US" dirty="0"/>
              <a:t>Patient complaints</a:t>
            </a:r>
          </a:p>
          <a:p>
            <a:r>
              <a:rPr lang="en-US" dirty="0"/>
              <a:t>Investigators with many studies</a:t>
            </a:r>
          </a:p>
          <a:p>
            <a:r>
              <a:rPr lang="en-US" dirty="0"/>
              <a:t>Investigator on study outside of specialty</a:t>
            </a:r>
          </a:p>
          <a:p>
            <a:r>
              <a:rPr lang="en-US" dirty="0"/>
              <a:t>Sponsor reports poor quality data or other difficulties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3283BC-72D0-4E24-AEBD-2B6CDA549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Inspection Selection Triggers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CBD399-0084-4735-BE44-7E85248BF6E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101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25858-34F2-41AB-B633-E2246FDA0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Sponsor </a:t>
            </a:r>
          </a:p>
          <a:p>
            <a:pPr lvl="1"/>
            <a:r>
              <a:rPr lang="en-US" dirty="0"/>
              <a:t>Lead Monitor / CRA </a:t>
            </a:r>
            <a:r>
              <a:rPr lang="en-US" sz="2000" dirty="0"/>
              <a:t>(If CSP also the SMART Director)</a:t>
            </a:r>
          </a:p>
          <a:p>
            <a:pPr lvl="1"/>
            <a:r>
              <a:rPr lang="en-US" dirty="0"/>
              <a:t>For CSP Trials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CSP-CC:  Director who will notify the CSP Director; ACDQA; QA RN; PM; Bio/PD</a:t>
            </a:r>
          </a:p>
          <a:p>
            <a:pPr lvl="2"/>
            <a:r>
              <a:rPr lang="en-US" dirty="0"/>
              <a:t>CSP-PCC: Director; CRP, PM; ACDQA</a:t>
            </a:r>
          </a:p>
          <a:p>
            <a:pPr lvl="0"/>
            <a:r>
              <a:rPr lang="en-US" dirty="0"/>
              <a:t>Locally</a:t>
            </a:r>
          </a:p>
          <a:p>
            <a:pPr lvl="1"/>
            <a:r>
              <a:rPr lang="en-US" dirty="0"/>
              <a:t>ACOS for Research, RCO, NODES (if applicable)</a:t>
            </a:r>
          </a:p>
          <a:p>
            <a:pPr lvl="1">
              <a:lnSpc>
                <a:spcPct val="100000"/>
              </a:lnSpc>
            </a:pPr>
            <a:r>
              <a:rPr lang="en-US" b="1" i="1" dirty="0"/>
              <a:t>All</a:t>
            </a:r>
            <a:r>
              <a:rPr lang="en-US" dirty="0"/>
              <a:t> site study team members on delegation of authority list including research pharmacist </a:t>
            </a:r>
          </a:p>
          <a:p>
            <a:pPr lvl="0"/>
            <a:r>
              <a:rPr lang="en-US" dirty="0"/>
              <a:t>IRB of record</a:t>
            </a:r>
          </a:p>
          <a:p>
            <a:pPr lvl="0"/>
            <a:r>
              <a:rPr lang="en-US" dirty="0"/>
              <a:t>Chair’s Office for multi-center trials</a:t>
            </a:r>
          </a:p>
          <a:p>
            <a:pPr lvl="0"/>
            <a:r>
              <a:rPr lang="en-US" dirty="0"/>
              <a:t>VA Central Office:  ORO, ORPP&amp;E, Program Office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6F70D4-97CC-491F-840A-72AE517CD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do YOU notify?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3039F21-91B3-479D-9C4A-9CFCAD48C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Once you know the FDA is coming…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9F65CF-24CC-4FCC-8C35-F8DA59E338F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625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BDEC02-F936-444B-A9BB-E1FBD1A97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Ensure all team members are aware of the</a:t>
            </a:r>
          </a:p>
          <a:p>
            <a:pPr lvl="1"/>
            <a:r>
              <a:rPr lang="en-US" dirty="0"/>
              <a:t>Scope of the Inspection</a:t>
            </a:r>
          </a:p>
          <a:p>
            <a:pPr lvl="1"/>
            <a:r>
              <a:rPr lang="en-US" dirty="0"/>
              <a:t>Reason for the Inspection</a:t>
            </a:r>
          </a:p>
          <a:p>
            <a:pPr lvl="1"/>
            <a:r>
              <a:rPr lang="en-US" dirty="0"/>
              <a:t>Date(s) for inspection and audit teams arrival time</a:t>
            </a:r>
          </a:p>
          <a:p>
            <a:pPr>
              <a:lnSpc>
                <a:spcPct val="110000"/>
              </a:lnSpc>
            </a:pPr>
            <a:r>
              <a:rPr lang="en-US" dirty="0"/>
              <a:t>Identify a private conference room or office for the FDA field investigator to use</a:t>
            </a:r>
          </a:p>
          <a:p>
            <a:pPr lvl="1"/>
            <a:r>
              <a:rPr lang="en-US" dirty="0"/>
              <a:t>Internet access</a:t>
            </a:r>
          </a:p>
          <a:p>
            <a:pPr lvl="1"/>
            <a:r>
              <a:rPr lang="en-US" dirty="0"/>
              <a:t>Photocopier/ fax access</a:t>
            </a:r>
          </a:p>
          <a:p>
            <a:pPr lvl="1"/>
            <a:r>
              <a:rPr lang="en-US" dirty="0"/>
              <a:t>Proximity to rest room</a:t>
            </a:r>
          </a:p>
          <a:p>
            <a:r>
              <a:rPr lang="en-US" dirty="0"/>
              <a:t>Identify nearby room for main research personnel as support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261AEF-8554-4EF3-AD25-A34B5D768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Initial Steps at Your Site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D13B9F9-8CCD-4308-AD74-9477B00C74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Once you know the FDA is coming…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04B31E-952A-4AE9-9161-2B2812EB2E0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0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4B4E1-BDA6-4055-AB0D-0EEFB6C29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Purpose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9A240-3B2B-427D-8488-550A0E0B2A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To ensure that all trials conducted within VA are compliant with Human Subject Protections and VHA policies, and FDA guidelines and Good Clinical Practice as appropriate.</a:t>
            </a:r>
          </a:p>
          <a:p>
            <a:r>
              <a:rPr lang="en-US" b="0" dirty="0"/>
              <a:t>To enhance knowledge regarding:</a:t>
            </a:r>
          </a:p>
          <a:p>
            <a:pPr lvl="1"/>
            <a:r>
              <a:rPr lang="en-US" b="0" dirty="0"/>
              <a:t>Proper preparation and organization of a clinical research trial prior to commencement of the trial.</a:t>
            </a:r>
          </a:p>
          <a:p>
            <a:pPr lvl="1"/>
            <a:r>
              <a:rPr lang="en-US" b="0" dirty="0"/>
              <a:t>Preparation and conduct and close out of an FDA inspection.</a:t>
            </a:r>
          </a:p>
          <a:p>
            <a:pPr lvl="1"/>
            <a:r>
              <a:rPr lang="en-US" b="0" dirty="0"/>
              <a:t>Comprehensive understanding of the documentation review process that is a focus for the FDA during an inspection.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F63E50-E829-43D8-964A-49169B2563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E1DB7B-4AB6-4A08-ADC3-168BB96F4D34}"/>
              </a:ext>
            </a:extLst>
          </p:cNvPr>
          <p:cNvSpPr txBox="1"/>
          <p:nvPr/>
        </p:nvSpPr>
        <p:spPr>
          <a:xfrm>
            <a:off x="6657033" y="108489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in: (415) 655-0060</a:t>
            </a:r>
          </a:p>
          <a:p>
            <a:r>
              <a:rPr lang="en-US" sz="1400" dirty="0"/>
              <a:t>Access Code: 687-140-269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30680119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E0D47B1-474F-49C8-9865-DDC5EFDC45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Nitty Gritty: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Preparation for Inspections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50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1B7269-056D-45B5-95D9-94F535CC1E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1630495"/>
            <a:ext cx="2817019" cy="3227944"/>
          </a:xfrm>
        </p:spPr>
        <p:txBody>
          <a:bodyPr>
            <a:normAutofit/>
          </a:bodyPr>
          <a:lstStyle/>
          <a:p>
            <a:pPr marL="400050" lvl="0" indent="-400050" algn="l">
              <a:spcAft>
                <a:spcPts val="1800"/>
              </a:spcAft>
              <a:buBlip>
                <a:blip r:embed="rId3"/>
              </a:buBlip>
            </a:pPr>
            <a:r>
              <a:rPr lang="en-US" sz="2800" b="0" dirty="0">
                <a:solidFill>
                  <a:prstClr val="black"/>
                </a:solidFill>
              </a:rPr>
              <a:t>Administrative</a:t>
            </a:r>
          </a:p>
          <a:p>
            <a:pPr marL="400050" lvl="0" indent="-400050" algn="l">
              <a:spcAft>
                <a:spcPts val="1800"/>
              </a:spcAft>
              <a:buBlip>
                <a:blip r:embed="rId3"/>
              </a:buBlip>
            </a:pPr>
            <a:r>
              <a:rPr lang="en-US" sz="2800" b="0" dirty="0">
                <a:solidFill>
                  <a:prstClr val="black"/>
                </a:solidFill>
              </a:rPr>
              <a:t>Regulatory</a:t>
            </a:r>
          </a:p>
          <a:p>
            <a:pPr marL="400050" lvl="0" indent="-400050" algn="l">
              <a:spcAft>
                <a:spcPts val="1800"/>
              </a:spcAft>
              <a:buBlip>
                <a:blip r:embed="rId3"/>
              </a:buBlip>
            </a:pPr>
            <a:r>
              <a:rPr lang="en-US" sz="2800" b="0" dirty="0">
                <a:solidFill>
                  <a:prstClr val="black"/>
                </a:solidFill>
              </a:rPr>
              <a:t>Clinical</a:t>
            </a:r>
          </a:p>
          <a:p>
            <a:pPr marL="400050" lvl="0" indent="-400050" algn="l">
              <a:spcAft>
                <a:spcPts val="1800"/>
              </a:spcAft>
              <a:buBlip>
                <a:blip r:embed="rId3"/>
              </a:buBlip>
            </a:pPr>
            <a:r>
              <a:rPr lang="en-US" sz="2800" b="0" dirty="0">
                <a:solidFill>
                  <a:prstClr val="black"/>
                </a:solidFill>
              </a:rPr>
              <a:t>Laboratory</a:t>
            </a:r>
          </a:p>
          <a:p>
            <a:pPr marL="400050" lvl="0" indent="-400050" algn="l">
              <a:spcAft>
                <a:spcPts val="1800"/>
              </a:spcAft>
              <a:buBlip>
                <a:blip r:embed="rId3"/>
              </a:buBlip>
            </a:pPr>
            <a:r>
              <a:rPr lang="en-US" sz="2800" b="0" dirty="0">
                <a:solidFill>
                  <a:prstClr val="black"/>
                </a:solidFill>
              </a:rPr>
              <a:t>Pharmacy</a:t>
            </a:r>
          </a:p>
          <a:p>
            <a:pPr algn="l">
              <a:spcBef>
                <a:spcPts val="2400"/>
              </a:spcBef>
              <a:spcAft>
                <a:spcPts val="1800"/>
              </a:spcAft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C4F744-31BF-4326-A176-797B4EF1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Continual Readiness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A5EB05-AEAB-436E-ACF2-3BBE516E37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Checklist for success / areas of preparation</a:t>
            </a:r>
          </a:p>
          <a:p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CF4A9386-6E00-4875-B3F4-AC9FD52406D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2763" b="2763"/>
          <a:stretch>
            <a:fillRect/>
          </a:stretch>
        </p:blipFill>
        <p:spPr/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00473E9-C366-459E-A98E-A901E1C6BD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1999" y="4516916"/>
            <a:ext cx="2569437" cy="17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140C-6882-4A8E-ADA4-A909C8B05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Always …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Store all binders with identifiable information in a locked and secure area.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Store study drug / device in a locked secure area. Only those on the study team may have access to this area.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If in the pharmacy, must be stored away from regular inventory.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Password protect all enrollment spreadsheets and other PHI with study team members only having access, especially if kept in a shared drive.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Do not email any PHI (enrollment logs, etc.) unless encrypted. 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Know and adhere to VA Privacy and Information Security Awareness and Rules of Behavior (ROB)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Ensure that all SOPs and DSMP are up to date and available as a reference during the inspection.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No white out ever – cross through with one line – date and initial.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6D2C0-A77C-4ABC-95BC-D9C0549A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Always Be in a State of Continual Readiness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229A79-A571-40A5-8140-C1F39AAF27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(a few) Best Practices for Continual Readiness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BFF7F-1645-4797-988A-8991971FBA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674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140C-6882-4A8E-ADA4-A909C8B05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Informed Consent process should be documented in the physician progress record and/or a memo to file with the consent.</a:t>
            </a:r>
          </a:p>
          <a:p>
            <a:pPr lvl="1">
              <a:lnSpc>
                <a:spcPct val="100000"/>
              </a:lnSpc>
            </a:pPr>
            <a:r>
              <a:rPr lang="en-US" sz="1900" dirty="0"/>
              <a:t>Pay attention to inclusion and exclusion criteria</a:t>
            </a:r>
          </a:p>
          <a:p>
            <a:pPr>
              <a:lnSpc>
                <a:spcPct val="100000"/>
              </a:lnSpc>
            </a:pPr>
            <a:r>
              <a:rPr lang="en-US" dirty="0"/>
              <a:t>Stay up to date: filing, CRF submissions, queries, etc.</a:t>
            </a:r>
          </a:p>
          <a:p>
            <a:pPr lvl="0">
              <a:spcBef>
                <a:spcPts val="2400"/>
              </a:spcBef>
            </a:pPr>
            <a:r>
              <a:rPr lang="en-US" b="1" dirty="0"/>
              <a:t>Why</a:t>
            </a:r>
            <a:r>
              <a:rPr lang="en-US" dirty="0"/>
              <a:t> – because the FDA can request records in advance of an inspection</a:t>
            </a:r>
          </a:p>
          <a:p>
            <a:pPr lvl="1"/>
            <a:r>
              <a:rPr lang="en-US" dirty="0"/>
              <a:t>Form FDA 482c Notice of Inspection - Request for Records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6D2C0-A77C-4ABC-95BC-D9C0549A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Practices for Continual Readiness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B46DE8A-0AA1-4155-B055-1D1B19B052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 few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CB562E-6918-4B90-9E3B-3B11309DB0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23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C8EE59-8CAA-41A5-BA18-18DEF97225C0}"/>
              </a:ext>
            </a:extLst>
          </p:cNvPr>
          <p:cNvCxnSpPr>
            <a:cxnSpLocks/>
          </p:cNvCxnSpPr>
          <p:nvPr/>
        </p:nvCxnSpPr>
        <p:spPr>
          <a:xfrm>
            <a:off x="626075" y="4427836"/>
            <a:ext cx="76020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6063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3140C-6882-4A8E-ADA4-A909C8B05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Front Room (FR)</a:t>
            </a:r>
          </a:p>
          <a:p>
            <a:pPr lvl="1"/>
            <a:r>
              <a:rPr lang="en-US" dirty="0"/>
              <a:t>Notetaker / Scribe;</a:t>
            </a:r>
          </a:p>
          <a:p>
            <a:pPr lvl="1"/>
            <a:r>
              <a:rPr lang="en-US" dirty="0"/>
              <a:t>Audit Facilitator;</a:t>
            </a:r>
          </a:p>
          <a:p>
            <a:pPr lvl="1"/>
            <a:r>
              <a:rPr lang="en-US" dirty="0"/>
              <a:t>SMEs;</a:t>
            </a:r>
          </a:p>
          <a:p>
            <a:r>
              <a:rPr lang="en-US" dirty="0"/>
              <a:t>Back Room (BR)</a:t>
            </a:r>
          </a:p>
          <a:p>
            <a:pPr lvl="1"/>
            <a:r>
              <a:rPr lang="en-US" dirty="0"/>
              <a:t>Back room lead; </a:t>
            </a:r>
          </a:p>
          <a:p>
            <a:pPr lvl="1"/>
            <a:r>
              <a:rPr lang="en-US" dirty="0"/>
              <a:t>Back room coordinator; </a:t>
            </a:r>
          </a:p>
          <a:p>
            <a:pPr lvl="1"/>
            <a:r>
              <a:rPr lang="en-US" dirty="0"/>
              <a:t>Study manager &amp; Functional leads (SMEs); </a:t>
            </a:r>
          </a:p>
          <a:p>
            <a:pPr lvl="1"/>
            <a:r>
              <a:rPr lang="en-US" dirty="0"/>
              <a:t>Quality reviewers; </a:t>
            </a:r>
          </a:p>
          <a:p>
            <a:pPr lvl="1"/>
            <a:r>
              <a:rPr lang="en-US" dirty="0"/>
              <a:t>Runners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C6D2C0-A77C-4ABC-95BC-D9C0549AA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Organize Your Team for Success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E9029-0702-4C0F-B069-83DFB41FB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Preparation for Inspections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6ECDC-AB6A-493A-A316-DB7E7806619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32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16413F2A-C88F-4971-825F-7BF20CD9FAB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8081634"/>
              </p:ext>
            </p:extLst>
          </p:nvPr>
        </p:nvGraphicFramePr>
        <p:xfrm>
          <a:off x="762000" y="1466850"/>
          <a:ext cx="375285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087">
                  <a:extLst>
                    <a:ext uri="{9D8B030D-6E8A-4147-A177-3AD203B41FA5}">
                      <a16:colId xmlns:a16="http://schemas.microsoft.com/office/drawing/2014/main" val="3957597566"/>
                    </a:ext>
                  </a:extLst>
                </a:gridCol>
                <a:gridCol w="2498763">
                  <a:extLst>
                    <a:ext uri="{9D8B030D-6E8A-4147-A177-3AD203B41FA5}">
                      <a16:colId xmlns:a16="http://schemas.microsoft.com/office/drawing/2014/main" val="376945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FR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35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Notetaker (Scribe)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Responsible for documenting all communications and auditor request. Capturing live minutes in the scribe notes for all important parties to see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If possible, communicate live with the back room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46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Audit Facilitator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Audit Leads: Quality and/or clinical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Ensure that auditor’s request are fulfilled and in time and fashion that auditor requests.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Control the sequence and timing of request (including SMEs/people) to be presented to auditor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145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Present an over of how a function is performed; field questions related to records requested by the auditors,. This situation may have the SME remaining through the review of their area.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To clarify records that eh SME owns or role controls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0661544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778845A2-38A5-4E3E-958C-6E8CFBA0F3E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2319649"/>
              </p:ext>
            </p:extLst>
          </p:nvPr>
        </p:nvGraphicFramePr>
        <p:xfrm>
          <a:off x="4629150" y="1466850"/>
          <a:ext cx="375285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4026">
                  <a:extLst>
                    <a:ext uri="{9D8B030D-6E8A-4147-A177-3AD203B41FA5}">
                      <a16:colId xmlns:a16="http://schemas.microsoft.com/office/drawing/2014/main" val="1467841670"/>
                    </a:ext>
                  </a:extLst>
                </a:gridCol>
                <a:gridCol w="2388824">
                  <a:extLst>
                    <a:ext uri="{9D8B030D-6E8A-4147-A177-3AD203B41FA5}">
                      <a16:colId xmlns:a16="http://schemas.microsoft.com/office/drawing/2014/main" val="813907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BR 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Purpose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49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Back Room Lead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Manage the incoming formal document request &amp; the flow of documents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Communicates with the FR Scribe and Facilitators via SKYPE or chat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841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Back Room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Assists the BR Lead with requests, the progress of the requests, the backroom flow, etc.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103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Study Manager &amp; Functional Leads (SMEs)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Assist with document request, as needed.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Strategizes with SMEs, Clinical Quality and others, as needed</a:t>
                      </a:r>
                    </a:p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Contact remote SMEs,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26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Clinical team personnel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Retrieves documents, ensures that documents appropriately identify the study and include dates/version, if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00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Quality Reviewers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Review document to ensure that are ready for delivery to the FR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2169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/>
                        <a:t>Runners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9538" indent="-109538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Take document and SMEs to the front room.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183888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E01EF43-8A61-44F1-B790-CB0B1C74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 for Inspections - Roles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018EF-7107-43A8-AF88-712D2D3CC42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344742-4E0C-4A40-8FAD-6A9C66D918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Suggestions for organizing your team </a:t>
            </a:r>
          </a:p>
        </p:txBody>
      </p:sp>
    </p:spTree>
    <p:extLst>
      <p:ext uri="{BB962C8B-B14F-4D97-AF65-F5344CB8AC3E}">
        <p14:creationId xmlns:p14="http://schemas.microsoft.com/office/powerpoint/2010/main" val="13375228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686C420-34D8-4436-A506-069CC5CB88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Nitty Gritty: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Day of Inspection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17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7530-F243-41B0-AC29-BA29D90A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Meeting FDA Field Investigator</a:t>
            </a:r>
          </a:p>
          <a:p>
            <a:pPr lvl="1"/>
            <a:r>
              <a:rPr lang="en-US" dirty="0"/>
              <a:t>Arrange to meet at main entrance</a:t>
            </a:r>
          </a:p>
          <a:p>
            <a:pPr lvl="1"/>
            <a:r>
              <a:rPr lang="en-US" dirty="0"/>
              <a:t>FDA investigator presents Form 482 – Notice of Inspection*</a:t>
            </a:r>
          </a:p>
          <a:p>
            <a:pPr lvl="1"/>
            <a:r>
              <a:rPr lang="en-US" dirty="0"/>
              <a:t>FDA field investigator to show identification</a:t>
            </a:r>
          </a:p>
          <a:p>
            <a:pPr lvl="1"/>
            <a:r>
              <a:rPr lang="en-US" dirty="0"/>
              <a:t>FDA Field investigator to sign in audit/guest log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34950" indent="-234950">
              <a:buNone/>
            </a:pPr>
            <a:r>
              <a:rPr lang="en-US" dirty="0"/>
              <a:t>* FDA inspector will present an additional Form 482 to the PI if not available for the opening meeting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BC99-2F96-4F3C-86A0-FC803E99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Field Investigator arrives …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4B5B81-4A15-46BC-BAED-0C9081E68B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987A0-B81E-4EC0-AFE9-269B6F308B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1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7530-F243-41B0-AC29-BA29D90A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Field investigator will tell PI / research personnel what he / she wants to review</a:t>
            </a:r>
          </a:p>
          <a:p>
            <a:pPr lvl="1"/>
            <a:r>
              <a:rPr lang="en-US" dirty="0"/>
              <a:t>Will specify order of review</a:t>
            </a:r>
          </a:p>
          <a:p>
            <a:pPr lvl="1"/>
            <a:r>
              <a:rPr lang="en-US" dirty="0"/>
              <a:t>May wish all files to be provided at once</a:t>
            </a:r>
          </a:p>
          <a:p>
            <a:r>
              <a:rPr lang="en-US" dirty="0"/>
              <a:t>Requests list of </a:t>
            </a:r>
            <a:r>
              <a:rPr lang="en-US" u="sng" dirty="0"/>
              <a:t>all</a:t>
            </a:r>
            <a:r>
              <a:rPr lang="en-US" dirty="0"/>
              <a:t> studies performed by investigator</a:t>
            </a:r>
          </a:p>
          <a:p>
            <a:pPr lvl="1"/>
            <a:r>
              <a:rPr lang="en-US" dirty="0"/>
              <a:t>Protocol number</a:t>
            </a:r>
          </a:p>
          <a:p>
            <a:pPr lvl="1"/>
            <a:r>
              <a:rPr lang="en-US" dirty="0"/>
              <a:t>Title</a:t>
            </a:r>
          </a:p>
          <a:p>
            <a:pPr lvl="1"/>
            <a:r>
              <a:rPr lang="en-US" dirty="0"/>
              <a:t>Regulatory Sponsor Name</a:t>
            </a:r>
          </a:p>
          <a:p>
            <a:pPr lvl="1"/>
            <a:r>
              <a:rPr lang="en-US" dirty="0"/>
              <a:t>Study Dates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BC99-2F96-4F3C-86A0-FC803E99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Requests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9C0C0DC-C990-48F0-A413-4BF422644A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987A0-B81E-4EC0-AFE9-269B6F308B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65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7530-F243-41B0-AC29-BA29D90A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Review of Records</a:t>
            </a:r>
          </a:p>
          <a:p>
            <a:pPr lvl="1"/>
            <a:r>
              <a:rPr lang="en-US"/>
              <a:t>Compare source documents to case report forms</a:t>
            </a:r>
          </a:p>
          <a:p>
            <a:pPr lvl="1"/>
            <a:r>
              <a:rPr lang="en-US"/>
              <a:t>Compare files on site to sponsor-provided data</a:t>
            </a:r>
          </a:p>
          <a:p>
            <a:pPr lvl="1"/>
            <a:r>
              <a:rPr lang="en-US"/>
              <a:t>Reviews product management if investigation product is still on site</a:t>
            </a:r>
          </a:p>
          <a:p>
            <a:r>
              <a:rPr lang="en-US"/>
              <a:t>May request additional documents, information, source, etc.</a:t>
            </a:r>
          </a:p>
          <a:p>
            <a:r>
              <a:rPr lang="en-US"/>
              <a:t>May request to meet with certain study personnel or ask study team clarifying questions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BC99-2F96-4F3C-86A0-FC803E99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Inspector Will Do in General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5842FB5-2095-49A4-B42E-284CABB747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987A0-B81E-4EC0-AFE9-269B6F308B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82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C67D6C7-D9C4-43F8-915B-CD3F335819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50,000 Foot View of FDA Compliance Inspections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E9BE2E-416B-4C15-9A0D-1E3D3011DC4F}"/>
              </a:ext>
            </a:extLst>
          </p:cNvPr>
          <p:cNvSpPr txBox="1"/>
          <p:nvPr/>
        </p:nvSpPr>
        <p:spPr>
          <a:xfrm>
            <a:off x="6621864" y="146463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in: (415) 655-0060</a:t>
            </a:r>
          </a:p>
          <a:p>
            <a:r>
              <a:rPr lang="en-US" sz="1400" dirty="0"/>
              <a:t>Access Code: 687-140-269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70372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7530-F243-41B0-AC29-BA29D90A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Field Investigator may request copies of records that demonstrate discrepancies between source data, CRFs, or Data from sponsor</a:t>
            </a:r>
          </a:p>
          <a:p>
            <a:pPr lvl="1"/>
            <a:r>
              <a:rPr lang="en-US" dirty="0"/>
              <a:t>Research team member should make 2 copies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copy for FDA field investigator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for internal audit file (your record of the visit)</a:t>
            </a:r>
          </a:p>
          <a:p>
            <a:r>
              <a:rPr lang="en-US" dirty="0"/>
              <a:t>YOU should request a daily debriefing meeting with FDA Field Investigator</a:t>
            </a:r>
          </a:p>
          <a:p>
            <a:pPr lvl="1"/>
            <a:r>
              <a:rPr lang="en-US" dirty="0"/>
              <a:t>TAKE NOTES!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BC99-2F96-4F3C-86A0-FC803E99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Expectations During the Visit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29362B5-FA2C-4632-819D-32611E06A0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987A0-B81E-4EC0-AFE9-269B6F308B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90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7530-F243-41B0-AC29-BA29D90AD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Do you have experience as a Principal Investigator?</a:t>
            </a:r>
          </a:p>
          <a:p>
            <a:pPr>
              <a:lnSpc>
                <a:spcPct val="100000"/>
              </a:lnSpc>
            </a:pPr>
            <a:r>
              <a:rPr lang="en-US" dirty="0"/>
              <a:t>Can you summarize the protocol?</a:t>
            </a:r>
          </a:p>
          <a:p>
            <a:pPr>
              <a:lnSpc>
                <a:spcPct val="100000"/>
              </a:lnSpc>
            </a:pPr>
            <a:r>
              <a:rPr lang="en-US" dirty="0"/>
              <a:t>Who were the research team members involved in seeing subjects and collecting data?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were they trained?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is their competence documented?</a:t>
            </a:r>
          </a:p>
          <a:p>
            <a:pPr>
              <a:lnSpc>
                <a:spcPct val="100000"/>
              </a:lnSpc>
            </a:pPr>
            <a:r>
              <a:rPr lang="en-US" dirty="0"/>
              <a:t>Who completed the case report forms?</a:t>
            </a:r>
          </a:p>
          <a:p>
            <a:pPr>
              <a:lnSpc>
                <a:spcPct val="100000"/>
              </a:lnSpc>
            </a:pPr>
            <a:r>
              <a:rPr lang="en-US" dirty="0"/>
              <a:t>How is / was the test article controlled?</a:t>
            </a:r>
          </a:p>
          <a:p>
            <a:pPr>
              <a:lnSpc>
                <a:spcPct val="100000"/>
              </a:lnSpc>
            </a:pPr>
            <a:r>
              <a:rPr lang="en-US" dirty="0"/>
              <a:t>Who has access to master study file (paper / electronic)? i.e., all your essential documents, etc.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How is that access secured?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55BC99-2F96-4F3C-86A0-FC803E992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FAQs from the FDA Inspector to YOU</a:t>
            </a:r>
            <a:endParaRPr lang="en-US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FF9AB-6636-4859-97D2-F369904874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987A0-B81E-4EC0-AFE9-269B6F308BB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359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8D9EEE-03E2-47C1-8EDA-C1E21600B8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1572/Investigator Agreement</a:t>
            </a:r>
          </a:p>
          <a:p>
            <a:r>
              <a:rPr lang="en-US" dirty="0"/>
              <a:t>Appropriate delegation of study tasks by the PI</a:t>
            </a:r>
          </a:p>
          <a:p>
            <a:r>
              <a:rPr lang="en-US" dirty="0"/>
              <a:t>IRB submissions and correspondence history</a:t>
            </a:r>
          </a:p>
          <a:p>
            <a:r>
              <a:rPr lang="en-US" dirty="0"/>
              <a:t>Protocol versions approved by IRB</a:t>
            </a:r>
          </a:p>
          <a:p>
            <a:r>
              <a:rPr lang="en-US" dirty="0"/>
              <a:t>Sponsor correspondence and reporting history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9604617-E957-491C-AEC2-99B22CE764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Consent form versions approved by IRB</a:t>
            </a:r>
          </a:p>
          <a:p>
            <a:r>
              <a:rPr lang="en-US" dirty="0"/>
              <a:t>Information about location where subjects were seen</a:t>
            </a:r>
          </a:p>
          <a:p>
            <a:r>
              <a:rPr lang="en-US" dirty="0"/>
              <a:t>Subject recruitment materials and process</a:t>
            </a:r>
          </a:p>
          <a:p>
            <a:r>
              <a:rPr lang="en-US" dirty="0"/>
              <a:t>Enrollments log (will request paper copy)</a:t>
            </a:r>
          </a:p>
          <a:p>
            <a:r>
              <a:rPr lang="en-US" dirty="0"/>
              <a:t>Monitoring activities and reports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EA2AD2-749A-435A-8923-E619EC54C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Regulatory Essential Documents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69CB81E-4E6E-4BA9-B2C6-C71DE8FC74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– Examples of what is reviewed</a:t>
            </a:r>
          </a:p>
        </p:txBody>
      </p:sp>
    </p:spTree>
    <p:extLst>
      <p:ext uri="{BB962C8B-B14F-4D97-AF65-F5344CB8AC3E}">
        <p14:creationId xmlns:p14="http://schemas.microsoft.com/office/powerpoint/2010/main" val="1100032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557C-E7C5-4F26-AFA6-BDD04B4EDD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Source records (CPRS, Lab/Path/Radiology reports, subject diaries, etc.)</a:t>
            </a:r>
          </a:p>
          <a:p>
            <a:r>
              <a:rPr lang="en-US" dirty="0"/>
              <a:t>Case Report Forms</a:t>
            </a:r>
          </a:p>
          <a:p>
            <a:r>
              <a:rPr lang="en-US" dirty="0"/>
              <a:t>Eligibility Criteria data</a:t>
            </a:r>
          </a:p>
          <a:p>
            <a:r>
              <a:rPr lang="en-US" dirty="0"/>
              <a:t>Protocol compliance and documentation of deviations</a:t>
            </a:r>
          </a:p>
          <a:p>
            <a:r>
              <a:rPr lang="en-US" dirty="0"/>
              <a:t>Signed, original informed consent forms</a:t>
            </a:r>
          </a:p>
          <a:p>
            <a:r>
              <a:rPr lang="en-US" dirty="0"/>
              <a:t>Events recording and documentation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B2D01E8-0A47-4EFD-93BF-17928469E7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Key Dates</a:t>
            </a:r>
          </a:p>
          <a:p>
            <a:pPr lvl="1"/>
            <a:r>
              <a:rPr lang="en-US" dirty="0"/>
              <a:t>IRB approvals</a:t>
            </a:r>
          </a:p>
          <a:p>
            <a:pPr lvl="1"/>
            <a:r>
              <a:rPr lang="en-US" dirty="0"/>
              <a:t>1572/ Investigator Agreement signature date</a:t>
            </a:r>
          </a:p>
          <a:p>
            <a:pPr lvl="1"/>
            <a:r>
              <a:rPr lang="en-US" dirty="0"/>
              <a:t>First subject screened</a:t>
            </a:r>
          </a:p>
          <a:p>
            <a:pPr lvl="1"/>
            <a:r>
              <a:rPr lang="en-US" dirty="0"/>
              <a:t>First subject consent</a:t>
            </a:r>
          </a:p>
          <a:p>
            <a:pPr lvl="1"/>
            <a:r>
              <a:rPr lang="en-US" dirty="0"/>
              <a:t>First administration of test article</a:t>
            </a:r>
          </a:p>
          <a:p>
            <a:pPr lvl="1"/>
            <a:r>
              <a:rPr lang="en-US" dirty="0"/>
              <a:t>Last follow-up for study subjects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610F6-A4CD-4E98-B482-0DEF1E89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Subject Case Histories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97E3BF-B5B4-42B8-90B8-5E312E4003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– Examples of what is reviewed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F5B13-FF4B-4F95-A602-3AFB368890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584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5557C-E7C5-4F26-AFA6-BDD04B4EDD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Confirmation that the investigator disclosed information about his/her financial interests to the sponsor</a:t>
            </a:r>
          </a:p>
          <a:p>
            <a:r>
              <a:rPr lang="en-US" dirty="0"/>
              <a:t>Compliance with 21 CFR 11 electronic records and signatures for applicable systems</a:t>
            </a:r>
          </a:p>
          <a:p>
            <a:r>
              <a:rPr lang="en-US" dirty="0"/>
              <a:t>Applicable procedures and site SOPs</a:t>
            </a:r>
          </a:p>
          <a:p>
            <a:r>
              <a:rPr lang="en-US" dirty="0"/>
              <a:t>Data collection practices</a:t>
            </a:r>
          </a:p>
          <a:p>
            <a:r>
              <a:rPr lang="en-US" dirty="0"/>
              <a:t>Security of data</a:t>
            </a:r>
          </a:p>
          <a:p>
            <a:r>
              <a:rPr lang="en-US" dirty="0"/>
              <a:t>Investigational product control</a:t>
            </a:r>
          </a:p>
          <a:p>
            <a:pPr lvl="1"/>
            <a:r>
              <a:rPr lang="en-US" dirty="0"/>
              <a:t>Shipping, storage, dispensing, destruction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9610F6-A4CD-4E98-B482-0DEF1E891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Study Reports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E3F15-5FC2-41D8-9EDC-D7D0C93FBE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Inspection – Examples of what is reviewed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F5B13-FF4B-4F95-A602-3AFB368890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76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B3125-5353-4577-AA90-FF6E728B8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answer any question when you do not know the answer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Inform inspector you will get the information requested and get back to him / her with the answer or bring the appropriate SME </a:t>
            </a:r>
          </a:p>
          <a:p>
            <a:pPr>
              <a:lnSpc>
                <a:spcPct val="120000"/>
              </a:lnSpc>
            </a:pPr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disparage the sponsor / funder / institution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Any concerns you have with one of these entities should be communicated to the appropriate stakeholder outside inspection environment</a:t>
            </a:r>
          </a:p>
          <a:p>
            <a:pPr>
              <a:lnSpc>
                <a:spcPct val="120000"/>
              </a:lnSpc>
            </a:pPr>
            <a:r>
              <a:rPr lang="en-US" dirty="0"/>
              <a:t>The PI </a:t>
            </a:r>
            <a:r>
              <a:rPr lang="en-US" u="sng" dirty="0"/>
              <a:t>MUST</a:t>
            </a:r>
            <a:r>
              <a:rPr lang="en-US" dirty="0"/>
              <a:t> take responsibility for all aspects of study management and file status in concordance with 1572 / Investigator Agreement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Denying responsibility to the FDA field investigator can be detrimental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AB9738-362C-4B4D-A887-DB0B0D2BD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Communicating with FDA Field Investigator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A1F275-A20E-4465-94A3-3AF90CCB1A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During Investigation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6C218-FDFF-4450-9B4C-2644A23A71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2273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102D7-4462-43E4-90E2-4E7B5612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 polite and respectful</a:t>
            </a:r>
          </a:p>
          <a:p>
            <a:r>
              <a:rPr lang="en-US" dirty="0"/>
              <a:t>Provide anything that the field investigator requests.</a:t>
            </a:r>
          </a:p>
          <a:p>
            <a:pPr lvl="1"/>
            <a:r>
              <a:rPr lang="en-US" dirty="0"/>
              <a:t>Refusals are not tolerated.</a:t>
            </a:r>
          </a:p>
          <a:p>
            <a:r>
              <a:rPr lang="en-US" dirty="0"/>
              <a:t>Utilize your internal support teams (IRB, RCO, Sponsor).</a:t>
            </a:r>
          </a:p>
          <a:p>
            <a:r>
              <a:rPr lang="en-US" dirty="0"/>
              <a:t>Remember to use the team you set up to assist.</a:t>
            </a:r>
          </a:p>
          <a:p>
            <a:pPr lvl="1"/>
            <a:r>
              <a:rPr lang="en-US" dirty="0"/>
              <a:t>Particularly the team member who can make copies as requested by the field investigator.</a:t>
            </a:r>
          </a:p>
          <a:p>
            <a:r>
              <a:rPr lang="en-US" dirty="0"/>
              <a:t>Remain available throughout the inspection</a:t>
            </a:r>
          </a:p>
          <a:p>
            <a:pPr lvl="1"/>
            <a:r>
              <a:rPr lang="en-US" dirty="0"/>
              <a:t>Check in frequently and be clear on the frequency expected by the field investigator.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1F9DF0-3582-4978-8515-CB92401C9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Tips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9160A2-1BFD-4B84-806F-D09C76893B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During the Inspection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B4C4AC-6B4B-480F-91EB-31132DC31A7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4063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8F3813-95D1-40E0-BC74-94BC2004A3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Nitty Gritty: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Closing Meeting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59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038B0-C25C-4A3F-BBFC-E8E33153B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FDA Field investigator will request a meeting with the PI</a:t>
            </a:r>
          </a:p>
          <a:p>
            <a:pPr lvl="1"/>
            <a:r>
              <a:rPr lang="en-US" dirty="0"/>
              <a:t>Recommend having representatives from your facility and any Sponsor representatives who came to support the inspection.</a:t>
            </a:r>
          </a:p>
          <a:p>
            <a:pPr lvl="1"/>
            <a:r>
              <a:rPr lang="en-US" dirty="0"/>
              <a:t>May wish to invite an IRB representative if findings may be related to IRB submissions or review.</a:t>
            </a:r>
          </a:p>
          <a:p>
            <a:r>
              <a:rPr lang="en-US" dirty="0"/>
              <a:t>Field investigator will provide opportunity to PI or Medical Center representative to ask questions and / or provide initial verbal response.</a:t>
            </a:r>
          </a:p>
          <a:p>
            <a:pPr lvl="1"/>
            <a:r>
              <a:rPr lang="en-US" dirty="0"/>
              <a:t>Take immediate corrective action of findings or propose a plan to do so, if at all possible.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432596-D682-4A10-BE63-E081587D1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Closing of the Inspection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B4859-6E60-43AE-B24F-2FBFC63D58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312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A9E73-1444-4D46-AF0A-D46BDCB61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 Written Observations (Yippee)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FDA Form 483 – Inspectional Observations</a:t>
            </a:r>
          </a:p>
          <a:p>
            <a:pPr lvl="1"/>
            <a:r>
              <a:rPr lang="en-US" dirty="0"/>
              <a:t>Observations that appear to constitute violation of FD&amp;C act</a:t>
            </a:r>
          </a:p>
          <a:p>
            <a:pPr lvl="1"/>
            <a:r>
              <a:rPr lang="en-US" dirty="0"/>
              <a:t>Other observations may be discussed verbally</a:t>
            </a:r>
          </a:p>
          <a:p>
            <a:pPr lvl="1"/>
            <a:r>
              <a:rPr lang="en-US" dirty="0"/>
              <a:t>PI signs copy of the 483</a:t>
            </a:r>
          </a:p>
          <a:p>
            <a:pPr lvl="1"/>
            <a:r>
              <a:rPr lang="en-US" dirty="0"/>
              <a:t>Copy left with site, FDA field investigator takes original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dirty="0"/>
              <a:t>Warning Letter (would usually only be issued after review of the Establishment Inspection Report (EIR) and any 483’s issued)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Classifications made after review: No Action Indicated (NAI); Voluntary Action Indicated (VAI); Official Action Indicated (OAI)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29E1F4-C1A2-49AF-9FD8-296A816B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Possible FDA Inspection Outcomes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33810-2FE9-47BA-8B07-CDF875B7B9C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39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F9A94E-9967-4532-87E3-866BB502539A}"/>
              </a:ext>
            </a:extLst>
          </p:cNvPr>
          <p:cNvCxnSpPr>
            <a:cxnSpLocks/>
          </p:cNvCxnSpPr>
          <p:nvPr/>
        </p:nvCxnSpPr>
        <p:spPr>
          <a:xfrm>
            <a:off x="762000" y="5081666"/>
            <a:ext cx="76020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463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A2CB80-50CA-4D4C-87FD-AF7AABCF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3"/>
              </a:rPr>
              <a:t>Office of Regulatory Affairs</a:t>
            </a:r>
            <a:r>
              <a:rPr lang="en-US" dirty="0"/>
              <a:t> is the lead office for all agency field activities. </a:t>
            </a:r>
          </a:p>
          <a:p>
            <a:r>
              <a:rPr lang="en-US" dirty="0"/>
              <a:t>Inspects regulated products and manufacturers, </a:t>
            </a:r>
          </a:p>
          <a:p>
            <a:r>
              <a:rPr lang="en-US" dirty="0"/>
              <a:t>Conducts sample analyses of regulated products, and </a:t>
            </a:r>
          </a:p>
          <a:p>
            <a:r>
              <a:rPr lang="en-US" dirty="0"/>
              <a:t>Reviews imported products offered for entry into the United States. </a:t>
            </a:r>
          </a:p>
          <a:p>
            <a:r>
              <a:rPr lang="en-US" dirty="0"/>
              <a:t>Also, works with its state, local, tribal, territorial and foreign counterparts.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8C4EB-211C-42BF-8F49-5218930CB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FDA’s Office of Regulatory Affairs (ORA)  </a:t>
            </a:r>
          </a:p>
        </p:txBody>
      </p:sp>
    </p:spTree>
    <p:extLst>
      <p:ext uri="{BB962C8B-B14F-4D97-AF65-F5344CB8AC3E}">
        <p14:creationId xmlns:p14="http://schemas.microsoft.com/office/powerpoint/2010/main" val="694557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94EC0B-9620-446D-8619-2A516905D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This document lists observations made by the FDA representative(s) during the inspection of your facility. </a:t>
            </a:r>
          </a:p>
          <a:p>
            <a:pPr>
              <a:lnSpc>
                <a:spcPct val="100000"/>
              </a:lnSpc>
            </a:pPr>
            <a:r>
              <a:rPr lang="en-US" u="sng" dirty="0"/>
              <a:t>They are inspectional observations; and do not represent a final agency determination regarding your compliance. </a:t>
            </a:r>
          </a:p>
          <a:p>
            <a:pPr>
              <a:lnSpc>
                <a:spcPct val="100000"/>
              </a:lnSpc>
            </a:pPr>
            <a:r>
              <a:rPr lang="en-US" dirty="0"/>
              <a:t>If you have an objection regarding an observation, or have implemented, or plan to implement corrective action in response to an observation,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you may discuss the objection or action with the FDA representative(s) during the inspection, or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submit this information to FDA at the &lt;address above&gt;.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9D6E4A-B10B-467B-9535-8BF751A9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on FDA 483</a:t>
            </a:r>
          </a:p>
        </p:txBody>
      </p:sp>
    </p:spTree>
    <p:extLst>
      <p:ext uri="{BB962C8B-B14F-4D97-AF65-F5344CB8AC3E}">
        <p14:creationId xmlns:p14="http://schemas.microsoft.com/office/powerpoint/2010/main" val="3276249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9CC0F340-0257-45D6-BC44-8B5E0FC1E54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433513"/>
          <a:ext cx="7602538" cy="4852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DEA65A0-96EE-4B39-AFCF-55F87866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/>
            </a:br>
            <a:r>
              <a:rPr lang="en-US"/>
              <a:t>FY18 Clinical Investigator Inspections Classified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72E439-CFCD-489E-96D4-054E70D30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Clinical Investigator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5E865-9463-4F02-921E-ACBFC96ACBAE}"/>
              </a:ext>
            </a:extLst>
          </p:cNvPr>
          <p:cNvSpPr txBox="1"/>
          <p:nvPr/>
        </p:nvSpPr>
        <p:spPr>
          <a:xfrm>
            <a:off x="762000" y="6286500"/>
            <a:ext cx="7572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 </a:t>
            </a:r>
            <a:r>
              <a:rPr lang="en-US" sz="1200" dirty="0">
                <a:hlinkClick r:id="rId4"/>
              </a:rPr>
              <a:t>BIMO Inspection Metrics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169601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4872DE9-619B-4D82-B0CB-906DA779C5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62000" y="1582614"/>
          <a:ext cx="7640830" cy="3066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203">
                  <a:extLst>
                    <a:ext uri="{9D8B030D-6E8A-4147-A177-3AD203B41FA5}">
                      <a16:colId xmlns:a16="http://schemas.microsoft.com/office/drawing/2014/main" val="3433393116"/>
                    </a:ext>
                  </a:extLst>
                </a:gridCol>
                <a:gridCol w="4405122">
                  <a:extLst>
                    <a:ext uri="{9D8B030D-6E8A-4147-A177-3AD203B41FA5}">
                      <a16:colId xmlns:a16="http://schemas.microsoft.com/office/drawing/2014/main" val="988212516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1738147351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1899095895"/>
                    </a:ext>
                  </a:extLst>
                </a:gridCol>
                <a:gridCol w="744730">
                  <a:extLst>
                    <a:ext uri="{9D8B030D-6E8A-4147-A177-3AD203B41FA5}">
                      <a16:colId xmlns:a16="http://schemas.microsoft.com/office/drawing/2014/main" val="2202720740"/>
                    </a:ext>
                  </a:extLst>
                </a:gridCol>
              </a:tblGrid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441939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CDRH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Compliance: 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20572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CDRH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Postmarket Assurance: Devices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537158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CDRH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 Evaluation: Devices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7 </a:t>
                      </a:r>
                      <a:r>
                        <a:rPr lang="en-US" sz="1400" i="0" dirty="0"/>
                        <a:t>(7)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632122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CDER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Bioresearch Monitoring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34 </a:t>
                      </a:r>
                      <a:r>
                        <a:rPr lang="en-US" sz="1400" i="0" dirty="0"/>
                        <a:t>(28)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10 </a:t>
                      </a:r>
                      <a:r>
                        <a:rPr lang="en-US" sz="1400" i="0" dirty="0"/>
                        <a:t>(6)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26116733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CDER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Drug Quality Assurance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8369791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CBER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Blood and Blood Products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580 </a:t>
                      </a:r>
                      <a:r>
                        <a:rPr lang="en-US" sz="1400" i="0" dirty="0"/>
                        <a:t>(1)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111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28121773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r>
                        <a:rPr lang="en-US" dirty="0"/>
                        <a:t>CBER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 Cellular, Tissue, and Gene Therapies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0" dirty="0"/>
                        <a:t>13 </a:t>
                      </a:r>
                      <a:r>
                        <a:rPr lang="en-US" sz="1400" i="0" dirty="0"/>
                        <a:t>(1)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i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9905280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6114D3E-213B-41E7-9EC1-0CA0786C6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Facility ORA Classified Inspections*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5E47BB-1E71-48CE-B194-2F14EB6D6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10-1-2008_through_8-14-2019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EE2E9-333F-4A5E-B229-04A2695757BC}"/>
              </a:ext>
            </a:extLst>
          </p:cNvPr>
          <p:cNvSpPr txBox="1"/>
          <p:nvPr/>
        </p:nvSpPr>
        <p:spPr>
          <a:xfrm>
            <a:off x="762000" y="4756273"/>
            <a:ext cx="75720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Data was hand-extracted from the 227,854 unique records* </a:t>
            </a:r>
          </a:p>
          <a:p>
            <a:pPr lvl="1" indent="-168275">
              <a:buFont typeface="Wingdings" panose="05000000000000000000" pitchFamily="2" charset="2"/>
              <a:buChar char="§"/>
            </a:pPr>
            <a:r>
              <a:rPr lang="en-US" sz="1200" dirty="0"/>
              <a:t>Classification:  No Action Indicated (NAI) / Voluntary Action Indicated (VAI) / or Official Action Indicated (OAI)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Numbers in ( ) are inspections specifically noted to be of a VA IRB.  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Remaining inspections are presumed to be of the general focus noted in the relevant Project Area Compliance Program Manual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dirty="0"/>
              <a:t>Caveat – the listing of individuals does not include the entity to which they are affiliated therefore this table does not include individual VA investigators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B7B7C7-43CD-4E63-B606-0EAD04FDDB8A}"/>
              </a:ext>
            </a:extLst>
          </p:cNvPr>
          <p:cNvSpPr txBox="1"/>
          <p:nvPr/>
        </p:nvSpPr>
        <p:spPr>
          <a:xfrm>
            <a:off x="693234" y="1167829"/>
            <a:ext cx="7640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Source:  </a:t>
            </a:r>
            <a:r>
              <a:rPr lang="en-US" sz="900" dirty="0">
                <a:hlinkClick r:id="rId3"/>
              </a:rPr>
              <a:t>https://www.fda.gov/</a:t>
            </a:r>
            <a:r>
              <a:rPr lang="en-US" sz="1000" dirty="0">
                <a:hlinkClick r:id="rId3"/>
              </a:rPr>
              <a:t>inspections-compliance-enforcement-and-criminal-investigations</a:t>
            </a:r>
            <a:r>
              <a:rPr lang="en-US" sz="900" dirty="0">
                <a:hlinkClick r:id="rId3"/>
              </a:rPr>
              <a:t>/inspection-references/inspection-classification-database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8103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4A7969-8563-495C-804B-860A8014B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66850"/>
            <a:ext cx="3736182" cy="30198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2017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F65636-BCAD-439C-A878-C0D2BC085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768840"/>
            <a:ext cx="3736182" cy="4517660"/>
          </a:xfrm>
        </p:spPr>
        <p:txBody>
          <a:bodyPr>
            <a:noAutofit/>
          </a:bodyPr>
          <a:lstStyle/>
          <a:p>
            <a:r>
              <a:rPr lang="en-US" sz="1800" dirty="0"/>
              <a:t>Failure to follow the investigational plan/agreement or regulations, or both </a:t>
            </a:r>
          </a:p>
          <a:p>
            <a:r>
              <a:rPr lang="en-US" sz="1800" dirty="0"/>
              <a:t>Protocol deviations  </a:t>
            </a:r>
          </a:p>
          <a:p>
            <a:r>
              <a:rPr lang="en-US" sz="1800" dirty="0"/>
              <a:t>Inadequate recordkeeping  </a:t>
            </a:r>
          </a:p>
          <a:p>
            <a:r>
              <a:rPr lang="en-US" sz="1800" dirty="0"/>
              <a:t>Inadequate subject protection – informed consent issues, failure to report AEs  </a:t>
            </a:r>
          </a:p>
          <a:p>
            <a:r>
              <a:rPr lang="en-US" sz="1800" dirty="0"/>
              <a:t>Inadequate accountability for the investigational product </a:t>
            </a:r>
          </a:p>
          <a:p>
            <a:r>
              <a:rPr lang="en-US" sz="1800" dirty="0"/>
              <a:t>Inadequate communication with the IRB </a:t>
            </a:r>
          </a:p>
          <a:p>
            <a:r>
              <a:rPr lang="en-US" sz="1800" dirty="0"/>
              <a:t>Investigational product represented as safe/effective.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9625882-8358-4FB9-A1B6-C8B1B5480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66850"/>
            <a:ext cx="3752850" cy="30198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2018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89C46BD-626B-4F10-9757-4C88A88021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768840"/>
            <a:ext cx="3752850" cy="4517659"/>
          </a:xfrm>
        </p:spPr>
        <p:txBody>
          <a:bodyPr>
            <a:noAutofit/>
          </a:bodyPr>
          <a:lstStyle/>
          <a:p>
            <a:r>
              <a:rPr lang="en-US" sz="1800" dirty="0"/>
              <a:t>Failure to conduct an investigation in accordance with the signed investigator statement or agreement / investigational plan / applicable regulations</a:t>
            </a:r>
          </a:p>
          <a:p>
            <a:r>
              <a:rPr lang="en-US" sz="1800" dirty="0"/>
              <a:t>Inadequate or inaccurate case histories </a:t>
            </a:r>
          </a:p>
          <a:p>
            <a:r>
              <a:rPr lang="en-US" sz="1800" dirty="0"/>
              <a:t>Investigator’s subject records inadequate</a:t>
            </a:r>
          </a:p>
          <a:p>
            <a:r>
              <a:rPr lang="en-US" sz="1800" dirty="0"/>
              <a:t>Inadequate drug / device disposition records</a:t>
            </a:r>
          </a:p>
          <a:p>
            <a:r>
              <a:rPr lang="en-US" sz="1800" dirty="0"/>
              <a:t>Failure to obtain informed consent in accordance with Part 50 </a:t>
            </a:r>
          </a:p>
          <a:p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BF2C2B-5E45-4857-A40C-6518D375D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Clinical Investigator Deficiencies*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F2376E-1A4B-4355-B93B-A24BAC5F0E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Reminder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70D576-616F-4768-8107-7C6ACFCF715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43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DE9CDA-B77F-444B-ACED-D3A344E4FEE8}"/>
              </a:ext>
            </a:extLst>
          </p:cNvPr>
          <p:cNvSpPr txBox="1"/>
          <p:nvPr/>
        </p:nvSpPr>
        <p:spPr>
          <a:xfrm>
            <a:off x="554634" y="6157652"/>
            <a:ext cx="78098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* Clinical Investigator (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CP 7348.811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deficiencies identified in FDA Form 483 issued at close of inspections; </a:t>
            </a:r>
            <a:b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BIMO Inspection Metrics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424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D965-31C9-49DD-BD66-B60E1FB49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respond formally, in writing, to inspectional observations written on Form 483</a:t>
            </a:r>
          </a:p>
          <a:p>
            <a:r>
              <a:rPr lang="en-US" dirty="0"/>
              <a:t>Work with IRB, RCO and Section / Department and Sponsor to finalize response language</a:t>
            </a:r>
          </a:p>
          <a:p>
            <a:pPr lvl="1"/>
            <a:r>
              <a:rPr lang="en-US" dirty="0"/>
              <a:t>Cite each finding and CAPA, including timeline, for action to be completed and documented</a:t>
            </a:r>
          </a:p>
          <a:p>
            <a:r>
              <a:rPr lang="en-US" dirty="0"/>
              <a:t>Consult with legal, as appropriate</a:t>
            </a:r>
          </a:p>
          <a:p>
            <a:r>
              <a:rPr lang="en-US" dirty="0"/>
              <a:t>Send response within 15 days of inspection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4C70A43-EB63-4225-8023-6BA240A0A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Responding to Form 483 Observations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4F904A-C885-45B4-B840-59881B1C78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0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CCD9D-F565-4293-A109-FF5CC0FA33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 inspection ready at all times</a:t>
            </a:r>
          </a:p>
          <a:p>
            <a:r>
              <a:rPr lang="en-US" dirty="0"/>
              <a:t>Respond to sponsor queries and monitoring reports in timely fashion</a:t>
            </a:r>
          </a:p>
          <a:p>
            <a:r>
              <a:rPr lang="en-US" dirty="0"/>
              <a:t>If your are a sponsor-investigator, ensure a monitoring strategy is being executed and documented</a:t>
            </a:r>
          </a:p>
          <a:p>
            <a:r>
              <a:rPr lang="en-US" dirty="0"/>
              <a:t>Keep up to date on subject and essential regulatory binder filings</a:t>
            </a:r>
          </a:p>
          <a:p>
            <a:r>
              <a:rPr lang="en-US" dirty="0"/>
              <a:t>Ensure clear documentation of PI oversight of all site responsibilities</a:t>
            </a:r>
          </a:p>
          <a:p>
            <a:r>
              <a:rPr lang="en-US" dirty="0"/>
              <a:t>Have your own SOPs for inspections with delegation of roles and responsibilities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02CED-DD3A-43A5-B63E-4076C462B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Readiness is Best Defense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06ACF4-AC97-40EA-AB7B-2B572CE651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Continual Readiness is the watch-word!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58B68-480E-4953-B1ED-F16D92DD01B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497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F788D-F919-40D6-AE08-3C6FAC467B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Wrap Up:</a:t>
            </a:r>
            <a:br>
              <a:rPr lang="en-US" dirty="0"/>
            </a:br>
            <a:r>
              <a:rPr lang="en-US" dirty="0"/>
              <a:t>Tools and Assistance</a:t>
            </a:r>
          </a:p>
        </p:txBody>
      </p:sp>
    </p:spTree>
    <p:extLst>
      <p:ext uri="{BB962C8B-B14F-4D97-AF65-F5344CB8AC3E}">
        <p14:creationId xmlns:p14="http://schemas.microsoft.com/office/powerpoint/2010/main" val="18159273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 bwMode="auto">
          <a:xfrm>
            <a:off x="1024128" y="662575"/>
            <a:ext cx="7386447" cy="74066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6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rgbClr val="CECECE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0FDD48F-2270-43C5-BDCB-DAFF81E56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US" dirty="0">
                <a:hlinkClick r:id="rId3"/>
              </a:rPr>
              <a:t>Research Resource Guide </a:t>
            </a:r>
            <a:r>
              <a:rPr lang="en-US" dirty="0"/>
              <a:t>(RRG):  a site with a plethora of useful information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4"/>
              </a:rPr>
              <a:t>A New Tab</a:t>
            </a:r>
            <a:r>
              <a:rPr lang="en-US" dirty="0"/>
              <a:t> specific to FDA Inspections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Information with links to much of the material used to create this presentation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Sample checklist for use by </a:t>
            </a:r>
            <a:r>
              <a:rPr lang="en-US" u="sng" dirty="0"/>
              <a:t>clinical investigators </a:t>
            </a:r>
            <a:r>
              <a:rPr lang="en-US" dirty="0"/>
              <a:t>facing a visit from FDA</a:t>
            </a:r>
          </a:p>
          <a:p>
            <a:pPr>
              <a:lnSpc>
                <a:spcPct val="100000"/>
              </a:lnSpc>
            </a:pPr>
            <a:r>
              <a:rPr lang="en-US" dirty="0">
                <a:hlinkClick r:id="rId5"/>
              </a:rPr>
              <a:t>Office of Research Oversight</a:t>
            </a:r>
            <a:r>
              <a:rPr lang="en-US" dirty="0"/>
              <a:t> (ORO)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hlinkClick r:id="rId6"/>
              </a:rPr>
              <a:t>ORO Checklists and Audit Tools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>
                <a:hlinkClick r:id="rId7"/>
              </a:rPr>
              <a:t>Office of Research Protections, Policy, and Education (ORPP&amp;E)</a:t>
            </a:r>
            <a:endParaRPr lang="en-US" dirty="0"/>
          </a:p>
          <a:p>
            <a:pPr lvl="1">
              <a:lnSpc>
                <a:spcPct val="100000"/>
              </a:lnSpc>
            </a:pPr>
            <a:r>
              <a:rPr lang="en-US" dirty="0"/>
              <a:t>Currently: </a:t>
            </a:r>
            <a:r>
              <a:rPr lang="en-US" dirty="0">
                <a:hlinkClick r:id="rId8"/>
              </a:rPr>
              <a:t>Dr. Karen Jeans </a:t>
            </a:r>
            <a:r>
              <a:rPr lang="en-US" dirty="0"/>
              <a:t>or </a:t>
            </a:r>
            <a:r>
              <a:rPr lang="en-US" dirty="0">
                <a:hlinkClick r:id="rId9"/>
              </a:rPr>
              <a:t>Dr. Molly Klote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A95733-9752-4DEE-8693-16A094281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Contacts</a:t>
            </a:r>
          </a:p>
        </p:txBody>
      </p:sp>
    </p:spTree>
    <p:extLst>
      <p:ext uri="{BB962C8B-B14F-4D97-AF65-F5344CB8AC3E}">
        <p14:creationId xmlns:p14="http://schemas.microsoft.com/office/powerpoint/2010/main" val="27656722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41A6D1-6CAB-4FA2-A26C-341824F3A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66851"/>
            <a:ext cx="3736182" cy="430214"/>
          </a:xfrm>
        </p:spPr>
        <p:txBody>
          <a:bodyPr/>
          <a:lstStyle/>
          <a:p>
            <a:pPr algn="ctr"/>
            <a:r>
              <a:rPr lang="en-US" dirty="0"/>
              <a:t>First Visit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8F0E8A-5943-463D-A603-CBCF008C9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66851"/>
            <a:ext cx="3752850" cy="430214"/>
          </a:xfrm>
        </p:spPr>
        <p:txBody>
          <a:bodyPr/>
          <a:lstStyle/>
          <a:p>
            <a:pPr algn="ctr"/>
            <a:r>
              <a:rPr lang="en-US" dirty="0"/>
              <a:t>Subsequent Visits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FF5D62-DD1B-406A-BD6E-7452ECF8A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Resource Guide (the RRG)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24C14A7-01D8-4A07-98E6-F837CD0BFF0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Accessing the RRG</a:t>
            </a:r>
          </a:p>
          <a:p>
            <a:endParaRPr lang="en-US" dirty="0"/>
          </a:p>
        </p:txBody>
      </p:sp>
      <p:pic>
        <p:nvPicPr>
          <p:cNvPr id="11" name="Content Placeholder 10" descr="https://dvagov.sharepoint.com/sites/VHAPugResearch/RRG/PublishingImages/Subsequent.jpg">
            <a:extLst>
              <a:ext uri="{FF2B5EF4-FFF2-40B4-BE49-F238E27FC236}">
                <a16:creationId xmlns:a16="http://schemas.microsoft.com/office/drawing/2014/main" id="{7BBE690B-3A9C-48BD-8F17-23D9905F6A39}"/>
              </a:ext>
            </a:extLst>
          </p:cNvPr>
          <p:cNvPicPr>
            <a:picLocks noGrp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2" y="2107435"/>
            <a:ext cx="3690937" cy="310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Arrow: Left 14">
            <a:extLst>
              <a:ext uri="{FF2B5EF4-FFF2-40B4-BE49-F238E27FC236}">
                <a16:creationId xmlns:a16="http://schemas.microsoft.com/office/drawing/2014/main" id="{98CB06FF-791D-4BB8-8E4A-DF282FB33148}"/>
              </a:ext>
            </a:extLst>
          </p:cNvPr>
          <p:cNvSpPr/>
          <p:nvPr/>
        </p:nvSpPr>
        <p:spPr>
          <a:xfrm>
            <a:off x="7097464" y="3405057"/>
            <a:ext cx="1616878" cy="3289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8" name="Content Placeholder 17" descr="https://dvagov.sharepoint.com/sites/VHAPugResearch/RRG/PublishingImages/First.png">
            <a:extLst>
              <a:ext uri="{FF2B5EF4-FFF2-40B4-BE49-F238E27FC236}">
                <a16:creationId xmlns:a16="http://schemas.microsoft.com/office/drawing/2014/main" id="{56E13449-D8DE-4D96-B9D4-4C5E0A858F9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4" y="2107435"/>
            <a:ext cx="3479494" cy="310321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676EF4F9-720C-4C6C-9EBD-A8443BBB6FA9}"/>
              </a:ext>
            </a:extLst>
          </p:cNvPr>
          <p:cNvSpPr/>
          <p:nvPr/>
        </p:nvSpPr>
        <p:spPr>
          <a:xfrm>
            <a:off x="2774278" y="3138444"/>
            <a:ext cx="1723904" cy="32893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38ABB0-6EF3-416D-A1EA-14BB110CEA0E}"/>
              </a:ext>
            </a:extLst>
          </p:cNvPr>
          <p:cNvSpPr txBox="1"/>
          <p:nvPr/>
        </p:nvSpPr>
        <p:spPr>
          <a:xfrm flipH="1">
            <a:off x="807243" y="5555122"/>
            <a:ext cx="7574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URL:  </a:t>
            </a:r>
            <a:r>
              <a:rPr lang="en-US" sz="1400" u="sng" dirty="0">
                <a:hlinkClick r:id="rId5"/>
              </a:rPr>
              <a:t>https://dvagov.sharepoint.com/sites/VHAPugResearch/RRG/Pages/FDA-Inspections.aspx</a:t>
            </a:r>
            <a:r>
              <a:rPr lang="en-US" sz="1400" dirty="0"/>
              <a:t> 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C2FF28-419D-426D-B900-1316B53F8ADE}"/>
              </a:ext>
            </a:extLst>
          </p:cNvPr>
          <p:cNvSpPr txBox="1"/>
          <p:nvPr/>
        </p:nvSpPr>
        <p:spPr>
          <a:xfrm>
            <a:off x="807242" y="5972986"/>
            <a:ext cx="7574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Short URL:  </a:t>
            </a:r>
            <a:r>
              <a:rPr lang="en-US" u="sng" dirty="0">
                <a:hlinkClick r:id="rId6"/>
              </a:rPr>
              <a:t>http://go.va.gov/l2o8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80913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6B57389-6AAB-412E-8C0C-040BC824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Waiting for the RRG to load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C1FC4-8EC8-4A87-B180-6CCA6D59C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6" t="16588" r="6082" b="10079"/>
          <a:stretch/>
        </p:blipFill>
        <p:spPr>
          <a:xfrm>
            <a:off x="744544" y="1431091"/>
            <a:ext cx="758952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6D3769E-40C6-403C-A6EC-70A0E52FA9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Vision</a:t>
            </a:r>
          </a:p>
          <a:p>
            <a:pPr marL="347663" lvl="1" indent="0">
              <a:buNone/>
            </a:pPr>
            <a:r>
              <a:rPr lang="en-US" dirty="0"/>
              <a:t>All food is safe, all medical products are safe and effective, and the public health is advanced and protected.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Mission</a:t>
            </a:r>
          </a:p>
          <a:p>
            <a:pPr marL="347663" lvl="1" indent="0">
              <a:buNone/>
            </a:pPr>
            <a:r>
              <a:rPr lang="en-US" dirty="0"/>
              <a:t>ORA protects consumers and enhances public health by maximizing compliance of FDA regulated products and minimizing risk associated with those products.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ORA Core Values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Accountability - </a:t>
            </a:r>
            <a:r>
              <a:rPr lang="en-US" dirty="0"/>
              <a:t>We take personal responsibility for meeting individual, team, and organizational commitments.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Commitment to Public Health - </a:t>
            </a:r>
            <a:r>
              <a:rPr lang="en-US" dirty="0"/>
              <a:t>We demonstrate our commitment to safeguarding the public health in our actions.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Communication - </a:t>
            </a:r>
            <a:r>
              <a:rPr lang="en-US" dirty="0"/>
              <a:t>We provide information that is accurate and clear, and in our interactions with others, we actively listen to understand other points of view.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Diversity &amp; Inclusion - </a:t>
            </a:r>
            <a:r>
              <a:rPr lang="en-US" dirty="0"/>
              <a:t>We embrace each individual’s uniqueness and seek out their ideas and perspectives.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Integrity and Respect - </a:t>
            </a:r>
            <a:r>
              <a:rPr lang="en-US" dirty="0"/>
              <a:t>We adhere to the highest ethical standards by consistently being honest and trustworthy in our actions.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b="1" dirty="0"/>
              <a:t>Quality </a:t>
            </a:r>
            <a:r>
              <a:rPr lang="en-US" dirty="0"/>
              <a:t>- We set high standards of excellence for our work and take the necessary actions to continuously improve.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045C66-1F84-454A-A584-4B9CA2C17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 Vision, Mission, and Values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189982-ACF3-44A2-9DD6-9DBAC96D0DF4}"/>
              </a:ext>
            </a:extLst>
          </p:cNvPr>
          <p:cNvSpPr txBox="1"/>
          <p:nvPr/>
        </p:nvSpPr>
        <p:spPr>
          <a:xfrm>
            <a:off x="6601767" y="162877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in: (415) 655-0060</a:t>
            </a:r>
          </a:p>
          <a:p>
            <a:r>
              <a:rPr lang="en-US" sz="1400" dirty="0"/>
              <a:t>Access Code: 687-140-269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11049586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CB996387-6431-492D-A978-A5385070F6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505109"/>
            <a:ext cx="7602538" cy="4709794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7395FB7-B9A8-452F-B4AA-3F3F58299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 RRG Looks like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0D9910-67BC-40BD-90BD-AA621F6EE7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>
                <a:hlinkClick r:id="rId4"/>
              </a:rPr>
              <a:t>http://go.va.gov/l2o8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685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54022B-CC96-436F-8640-FDC99DA128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385588" y="1264782"/>
            <a:ext cx="8505023" cy="430213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Scroll to the bottom of the RRG FDA Inspections page to find the link to this document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24DF190-6109-48A6-A13C-39E70BE48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Inspection Checklist for Investigators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9599181-9841-4404-A2C6-49C6C649A5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u="sng" dirty="0">
                <a:hlinkClick r:id="rId3"/>
              </a:rPr>
              <a:t>http://go.va.gov/l2o8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7D6DE3A4-DC0F-4A29-9ABE-31863D0329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5495" b="5495"/>
          <a:stretch>
            <a:fillRect/>
          </a:stretch>
        </p:blipFill>
        <p:spPr>
          <a:xfrm>
            <a:off x="385763" y="1466850"/>
            <a:ext cx="7996237" cy="4819650"/>
          </a:xfrm>
        </p:spPr>
      </p:pic>
    </p:spTree>
    <p:extLst>
      <p:ext uri="{BB962C8B-B14F-4D97-AF65-F5344CB8AC3E}">
        <p14:creationId xmlns:p14="http://schemas.microsoft.com/office/powerpoint/2010/main" val="6680255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39CCB1D-0321-425C-976F-319B6C258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Julia E. Vertrees, PharmD, BCPP</a:t>
            </a:r>
          </a:p>
          <a:p>
            <a:pPr marL="347663" lvl="1" indent="0">
              <a:buNone/>
            </a:pPr>
            <a:r>
              <a:rPr lang="en-US" dirty="0"/>
              <a:t>Director, SMART</a:t>
            </a:r>
          </a:p>
          <a:p>
            <a:pPr marL="347663" lvl="1" indent="0">
              <a:buNone/>
            </a:pPr>
            <a:r>
              <a:rPr lang="en-US" dirty="0"/>
              <a:t>VA Cooperative Studies Program</a:t>
            </a:r>
          </a:p>
          <a:p>
            <a:pPr marL="347663" lvl="1" indent="0">
              <a:buNone/>
            </a:pPr>
            <a:r>
              <a:rPr lang="en-US" dirty="0"/>
              <a:t>Voice:  505.248.3203</a:t>
            </a:r>
          </a:p>
          <a:p>
            <a:pPr marL="347663" lvl="1" indent="0">
              <a:buNone/>
            </a:pPr>
            <a:r>
              <a:rPr lang="en-US" dirty="0"/>
              <a:t>Email:  </a:t>
            </a:r>
            <a:r>
              <a:rPr lang="en-US" dirty="0">
                <a:hlinkClick r:id="rId3" tooltip="mailto:julia.vertrees@csp.research.med.va.gov"/>
              </a:rPr>
              <a:t>Julia.vertrees@va.gov</a:t>
            </a:r>
            <a:endParaRPr lang="en-US" dirty="0"/>
          </a:p>
          <a:p>
            <a:pPr>
              <a:lnSpc>
                <a:spcPct val="100000"/>
              </a:lnSpc>
              <a:spcBef>
                <a:spcPts val="3600"/>
              </a:spcBef>
            </a:pPr>
            <a:r>
              <a:rPr lang="en-US" dirty="0"/>
              <a:t>Caveat:  SMART is not the focal point for all FDA inspection in VA.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Reach out to ORO and/or ORPP&amp;E if you are notified of an inspection. 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SMART will be brought into an inspection as requested by ORO and/or ORPP&amp;E.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AEAD65-3BF4-4111-BF66-307412DC7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 Contact Information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757DD9D-26F5-4F22-87BA-F662A34C5098}"/>
              </a:ext>
            </a:extLst>
          </p:cNvPr>
          <p:cNvCxnSpPr>
            <a:cxnSpLocks/>
          </p:cNvCxnSpPr>
          <p:nvPr/>
        </p:nvCxnSpPr>
        <p:spPr>
          <a:xfrm>
            <a:off x="762000" y="3712204"/>
            <a:ext cx="7602071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17309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1FE76A54-A69A-4E35-8201-748366058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1371791"/>
            <a:ext cx="4286250" cy="25717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C60BE0A-F0D6-4D8C-B46A-EAE96A90C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Discussion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B31030-0F1D-431A-8C55-F7FBFAC4455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4E97D88C-AD64-4330-A3D0-B1BE636A0720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020F0-612F-469E-9261-48F0B187D685}"/>
              </a:ext>
            </a:extLst>
          </p:cNvPr>
          <p:cNvSpPr txBox="1"/>
          <p:nvPr/>
        </p:nvSpPr>
        <p:spPr>
          <a:xfrm>
            <a:off x="2706220" y="1959908"/>
            <a:ext cx="3506321" cy="1350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b="1" dirty="0">
                <a:latin typeface="+mj-lt"/>
                <a:ea typeface="+mj-ea"/>
                <a:cs typeface="+mj-cs"/>
              </a:rPr>
              <a:t>  </a:t>
            </a:r>
            <a:endParaRPr lang="en-US" sz="1625" dirty="0"/>
          </a:p>
          <a:p>
            <a:endParaRPr lang="en-US" sz="1625" dirty="0"/>
          </a:p>
          <a:p>
            <a:endParaRPr lang="en-US" sz="1625" dirty="0"/>
          </a:p>
          <a:p>
            <a:endParaRPr lang="en-US" sz="1625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5F9D965-7419-48AA-BAD6-AC05DF5FA66A}"/>
              </a:ext>
            </a:extLst>
          </p:cNvPr>
          <p:cNvSpPr txBox="1"/>
          <p:nvPr/>
        </p:nvSpPr>
        <p:spPr>
          <a:xfrm>
            <a:off x="5460800" y="6370640"/>
            <a:ext cx="42862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://frz40.wordpress.com/2010/12/05/i-quiz-della-domenica-nr-15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  <p:pic>
        <p:nvPicPr>
          <p:cNvPr id="30" name="Content Placeholder 27">
            <a:extLst>
              <a:ext uri="{FF2B5EF4-FFF2-40B4-BE49-F238E27FC236}">
                <a16:creationId xmlns:a16="http://schemas.microsoft.com/office/drawing/2014/main" id="{8279A1DC-D8F8-475C-A009-86A430C65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351" y="3936340"/>
            <a:ext cx="4286250" cy="2571750"/>
          </a:xfrm>
          <a:prstGeom prst="rect">
            <a:avLst/>
          </a:prstGeom>
        </p:spPr>
      </p:pic>
      <p:pic>
        <p:nvPicPr>
          <p:cNvPr id="31" name="Content Placeholder 27">
            <a:extLst>
              <a:ext uri="{FF2B5EF4-FFF2-40B4-BE49-F238E27FC236}">
                <a16:creationId xmlns:a16="http://schemas.microsoft.com/office/drawing/2014/main" id="{B219316F-915D-46EC-B88E-EE7B7EDEF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32720" y="1232300"/>
            <a:ext cx="4286250" cy="2571750"/>
          </a:xfrm>
          <a:prstGeom prst="rect">
            <a:avLst/>
          </a:prstGeom>
        </p:spPr>
      </p:pic>
      <p:pic>
        <p:nvPicPr>
          <p:cNvPr id="32" name="Content Placeholder 27">
            <a:extLst>
              <a:ext uri="{FF2B5EF4-FFF2-40B4-BE49-F238E27FC236}">
                <a16:creationId xmlns:a16="http://schemas.microsoft.com/office/drawing/2014/main" id="{5E4E1892-F312-45ED-B9D5-2D76EFBFF8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707690" y="3798890"/>
            <a:ext cx="4286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4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BE4A4C48-7823-4908-BC20-7A5810D627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Recalls &amp; Alerts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3"/>
              </a:rPr>
              <a:t>Recalls, Market Withdrawals, &amp; Safety Alerts</a:t>
            </a:r>
            <a:endParaRPr lang="en-US" dirty="0"/>
          </a:p>
          <a:p>
            <a:pPr lvl="1"/>
            <a:r>
              <a:rPr lang="en-US" dirty="0">
                <a:hlinkClick r:id="rId4" tooltip="Import Alerts"/>
              </a:rPr>
              <a:t>Import Alerts</a:t>
            </a:r>
            <a:endParaRPr lang="en-US" dirty="0"/>
          </a:p>
          <a:p>
            <a:pPr lvl="1"/>
            <a:r>
              <a:rPr lang="en-US" dirty="0">
                <a:hlinkClick r:id="rId5" tooltip="Enforcement Reports"/>
              </a:rPr>
              <a:t>Enforcement Reports</a:t>
            </a:r>
            <a:endParaRPr lang="en-US" dirty="0"/>
          </a:p>
          <a:p>
            <a:r>
              <a:rPr lang="en-US" b="1" dirty="0"/>
              <a:t>Programs</a:t>
            </a:r>
          </a:p>
          <a:p>
            <a:pPr lvl="1"/>
            <a:r>
              <a:rPr lang="en-US" dirty="0">
                <a:hlinkClick r:id="rId6"/>
              </a:rPr>
              <a:t>Import Program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  <a:hlinkClick r:id="rId7" tooltip="Bioresearch Monitoring Program Information"/>
              </a:rPr>
              <a:t>Bioresearch Monitoring Information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linkClick r:id="rId8" tooltip="Program Alignment and ORA"/>
              </a:rPr>
              <a:t>Program Alignment</a:t>
            </a:r>
            <a:endParaRPr lang="en-US" dirty="0"/>
          </a:p>
          <a:p>
            <a:r>
              <a:rPr lang="en-US" b="1" dirty="0"/>
              <a:t>Topics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hlinkClick r:id="rId9"/>
              </a:rPr>
              <a:t>Federal, State, Local, Tribal, and Territorial Officials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Health Fraud Scams </a:t>
            </a:r>
            <a:endParaRPr lang="en-US" dirty="0"/>
          </a:p>
          <a:p>
            <a:pPr lvl="1"/>
            <a:r>
              <a:rPr lang="en-US" dirty="0">
                <a:hlinkClick r:id="rId11"/>
              </a:rPr>
              <a:t>Criminal Investigations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  <a:hlinkClick r:id="rId12"/>
              </a:rPr>
              <a:t>Inspections &amp; Compliance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linkClick r:id="rId13"/>
              </a:rPr>
              <a:t>Field Sciences and Laboratories</a:t>
            </a:r>
            <a:endParaRPr lang="en-US" dirty="0"/>
          </a:p>
          <a:p>
            <a:pPr lvl="1"/>
            <a:r>
              <a:rPr lang="en-US" dirty="0">
                <a:hlinkClick r:id="rId14"/>
              </a:rPr>
              <a:t>ORA FOIA Electronic Reading Room </a:t>
            </a:r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7D2A835-4BAD-41A9-9D1E-ABF6F696BA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500" b="1" dirty="0"/>
              <a:t>Compliance Manuals/Guides</a:t>
            </a:r>
          </a:p>
          <a:p>
            <a:pPr lvl="1"/>
            <a:r>
              <a:rPr lang="en-US" sz="1300" dirty="0">
                <a:hlinkClick r:id="rId15"/>
              </a:rPr>
              <a:t>Compliance Policy Guides (CPG)</a:t>
            </a:r>
            <a:endParaRPr lang="en-US" sz="1300" dirty="0"/>
          </a:p>
          <a:p>
            <a:pPr lvl="1"/>
            <a:r>
              <a:rPr lang="en-US" sz="1300" dirty="0">
                <a:highlight>
                  <a:srgbClr val="FFFF00"/>
                </a:highlight>
                <a:hlinkClick r:id="rId16"/>
              </a:rPr>
              <a:t>Compliance Program Guidance Manual(CP)</a:t>
            </a:r>
            <a:endParaRPr lang="en-US" sz="1300" dirty="0">
              <a:highlight>
                <a:srgbClr val="FFFF00"/>
              </a:highlight>
            </a:endParaRPr>
          </a:p>
          <a:p>
            <a:pPr lvl="1"/>
            <a:r>
              <a:rPr lang="en-US" sz="1300" dirty="0">
                <a:hlinkClick r:id="rId17"/>
              </a:rPr>
              <a:t>Regulatory Procedures Manual (RPM)</a:t>
            </a:r>
            <a:endParaRPr lang="en-US" sz="1300" dirty="0"/>
          </a:p>
          <a:p>
            <a:r>
              <a:rPr lang="en-US" sz="1500" b="1" dirty="0"/>
              <a:t>Inspection Manuals/Guides</a:t>
            </a:r>
          </a:p>
          <a:p>
            <a:pPr lvl="1"/>
            <a:r>
              <a:rPr lang="en-US" sz="1300" dirty="0">
                <a:hlinkClick r:id="rId18"/>
              </a:rPr>
              <a:t>Investigations Operations Manual (IOM)</a:t>
            </a:r>
            <a:endParaRPr lang="en-US" sz="1300" dirty="0"/>
          </a:p>
          <a:p>
            <a:pPr lvl="1"/>
            <a:r>
              <a:rPr lang="en-US" sz="1300" dirty="0">
                <a:hlinkClick r:id="rId19" tooltip="Inspection Guides"/>
              </a:rPr>
              <a:t>Inspection Guides</a:t>
            </a:r>
            <a:endParaRPr lang="en-US" sz="1300" dirty="0"/>
          </a:p>
          <a:p>
            <a:pPr lvl="1"/>
            <a:r>
              <a:rPr lang="en-US" sz="1300" dirty="0">
                <a:hlinkClick r:id="rId20" tooltip="Inspection Technical Guides"/>
              </a:rPr>
              <a:t>Inspection Technical Guides </a:t>
            </a:r>
            <a:endParaRPr lang="en-US" sz="13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339B92E-A802-419C-A44C-9DE1934BC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the Umbrella of ORA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AF9CC6F-F89F-4037-9DB1-474AFC2EEDC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837473B0-CC2E-450A-ABE3-18F120FF3D39}">
                <a1611:picAttrSrcUrl xmlns:a1611="http://schemas.microsoft.com/office/drawing/2016/11/main" r:id="rId22"/>
              </a:ext>
            </a:extLst>
          </a:blip>
          <a:stretch>
            <a:fillRect/>
          </a:stretch>
        </p:blipFill>
        <p:spPr>
          <a:xfrm>
            <a:off x="5850613" y="4431856"/>
            <a:ext cx="1804044" cy="19185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FF3F2DB-51E1-45F0-8509-1DE94B67F6C0}"/>
              </a:ext>
            </a:extLst>
          </p:cNvPr>
          <p:cNvSpPr txBox="1"/>
          <p:nvPr/>
        </p:nvSpPr>
        <p:spPr>
          <a:xfrm>
            <a:off x="6505522" y="6205620"/>
            <a:ext cx="2063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22" tooltip="http://imaginario-nopensar.blogspot.com/2011/08/metodo-cientifico-para-ninos-y-5.html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23" tooltip="https://creativecommons.org/licenses/by-nc-sa/3.0/"/>
              </a:rPr>
              <a:t>CC BY-SA-NC</a:t>
            </a:r>
            <a:endParaRPr lang="en-US" sz="9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C8F184-7CB8-4713-AE1F-A2BE9D9EA532}"/>
              </a:ext>
            </a:extLst>
          </p:cNvPr>
          <p:cNvSpPr txBox="1"/>
          <p:nvPr/>
        </p:nvSpPr>
        <p:spPr>
          <a:xfrm>
            <a:off x="6601767" y="162877"/>
            <a:ext cx="2416629" cy="8172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dirty="0"/>
              <a:t>Dial in: (415) 655-0060</a:t>
            </a:r>
          </a:p>
          <a:p>
            <a:r>
              <a:rPr lang="en-US" sz="1400" dirty="0"/>
              <a:t>Access Code: 687-140-269</a:t>
            </a:r>
          </a:p>
          <a:p>
            <a:r>
              <a:rPr lang="en-US" sz="1400" dirty="0"/>
              <a:t>Slides in “Handout” Tab</a:t>
            </a:r>
          </a:p>
        </p:txBody>
      </p:sp>
    </p:spTree>
    <p:extLst>
      <p:ext uri="{BB962C8B-B14F-4D97-AF65-F5344CB8AC3E}">
        <p14:creationId xmlns:p14="http://schemas.microsoft.com/office/powerpoint/2010/main" val="213080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866E3688-E0AE-4FF2-9C92-1189AD5C6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1466850"/>
            <a:ext cx="3736182" cy="430213"/>
          </a:xfrm>
        </p:spPr>
        <p:txBody>
          <a:bodyPr/>
          <a:lstStyle/>
          <a:p>
            <a:r>
              <a:rPr lang="en-US" dirty="0"/>
              <a:t>FDA’s Commitment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6D70EFBD-8B16-484D-9AFC-55BB14CFF5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1984717"/>
            <a:ext cx="3736182" cy="4383032"/>
          </a:xfrm>
        </p:spPr>
        <p:txBody>
          <a:bodyPr>
            <a:normAutofit/>
          </a:bodyPr>
          <a:lstStyle/>
          <a:p>
            <a:r>
              <a:rPr lang="en-US" sz="1800" dirty="0"/>
              <a:t>Adherence to the principles of good clinical practice (GCP), including human subject protection (HSP), is universally recognized as a critical requirement to the ethical conduct of research involving human subjects. </a:t>
            </a:r>
          </a:p>
          <a:p>
            <a:r>
              <a:rPr lang="en-US" sz="1800" dirty="0"/>
              <a:t>The Food and Drug Administration (FDA) regulations for the conduct of clinical trials, which have been in effect since the 1970s, address both GCP and HSP. 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035C479-7AE7-48C3-BB39-99E9A03C90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466850"/>
            <a:ext cx="3752850" cy="520357"/>
          </a:xfrm>
        </p:spPr>
        <p:txBody>
          <a:bodyPr/>
          <a:lstStyle/>
          <a:p>
            <a:r>
              <a:rPr lang="en-US" dirty="0">
                <a:hlinkClick r:id="rId3"/>
              </a:rPr>
              <a:t>OGCP</a:t>
            </a:r>
            <a:r>
              <a:rPr lang="en-US" dirty="0"/>
              <a:t> serves as:</a:t>
            </a:r>
          </a:p>
          <a:p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136D79B-CB03-461B-A180-0CD3C8C494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984717"/>
            <a:ext cx="3752850" cy="43830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/>
              <a:t>FDA’s focal point for </a:t>
            </a:r>
            <a:r>
              <a:rPr lang="en-US" sz="1800" b="1" dirty="0"/>
              <a:t>GCP and HSP</a:t>
            </a:r>
            <a:r>
              <a:rPr lang="en-US" sz="1800" dirty="0"/>
              <a:t> issues related to FDA-regulated clinical trials: </a:t>
            </a:r>
          </a:p>
          <a:p>
            <a:r>
              <a:rPr lang="en-US" sz="1800" dirty="0"/>
              <a:t>Sets priorities for the development of GCP and HSP policy, </a:t>
            </a:r>
          </a:p>
          <a:p>
            <a:r>
              <a:rPr lang="en-US" sz="1800" dirty="0"/>
              <a:t>Works to ensure consistency in GCP and HSP policy across the agency, </a:t>
            </a:r>
          </a:p>
          <a:p>
            <a:r>
              <a:rPr lang="en-US" sz="1800" dirty="0"/>
              <a:t>Participates in international GCP and HSP harmonization activities, and </a:t>
            </a:r>
          </a:p>
          <a:p>
            <a:r>
              <a:rPr lang="en-US" sz="1800" dirty="0"/>
              <a:t>Serves as liaison to other Federal agencies and external stakeholders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A684CA69-DDB3-4384-AEA2-8B3F94E9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Office of Good Clinical Practice (OGCP)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5DD13F-A8DF-440B-8E2A-36AB4F88BB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Clinical Trials and Human Subject Protection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340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C315702-BD08-4DE8-B8F4-08FECEAD3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FDA’s </a:t>
            </a:r>
            <a:r>
              <a:rPr lang="en-US" dirty="0">
                <a:hlinkClick r:id="rId3"/>
              </a:rPr>
              <a:t>Compliance Programs </a:t>
            </a:r>
            <a:r>
              <a:rPr lang="en-US" dirty="0"/>
              <a:t>provide instructions to FDA personnel for conducting activities to evaluate industry compliance with the Federal Food, Drug, and Cosmetic Act and other laws administered by FDA. </a:t>
            </a:r>
          </a:p>
          <a:p>
            <a:pPr lvl="1"/>
            <a:r>
              <a:rPr lang="en-US" dirty="0">
                <a:hlinkClick r:id="rId4" tooltip="Compliance Programs (CBER)"/>
              </a:rPr>
              <a:t>Biologics (CBER)</a:t>
            </a:r>
            <a:endParaRPr lang="en-US" dirty="0"/>
          </a:p>
          <a:p>
            <a:pPr lvl="1"/>
            <a:r>
              <a:rPr lang="en-US" dirty="0">
                <a:highlight>
                  <a:srgbClr val="FFFF00"/>
                </a:highlight>
                <a:hlinkClick r:id="rId5"/>
              </a:rPr>
              <a:t>Bioresearch Monitoring (BIMO) </a:t>
            </a:r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>
                <a:hlinkClick r:id="rId6"/>
              </a:rPr>
              <a:t>Devices/Radiological Health (CDRH)</a:t>
            </a:r>
            <a:endParaRPr lang="en-US" dirty="0"/>
          </a:p>
          <a:p>
            <a:pPr lvl="1"/>
            <a:r>
              <a:rPr lang="en-US" dirty="0">
                <a:hlinkClick r:id="rId7"/>
              </a:rPr>
              <a:t>Drugs (CDER) </a:t>
            </a:r>
            <a:endParaRPr lang="en-US" dirty="0"/>
          </a:p>
          <a:p>
            <a:pPr lvl="1"/>
            <a:r>
              <a:rPr lang="en-US" dirty="0">
                <a:hlinkClick r:id="rId8"/>
              </a:rPr>
              <a:t>Food and Cosmetics (CFSAN)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hlinkClick r:id="rId9"/>
              </a:rPr>
              <a:t>Veterinary Medicine (CVM)</a:t>
            </a: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1D84DFF-81A6-404D-B962-DFCE0A7DB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FDA Compliance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6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88D7318-717E-4778-A851-93573F6860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30,000 Foot View: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Biomedical Monitoring Program </a:t>
            </a:r>
            <a:r>
              <a:rPr lang="en-US" sz="3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(BIMO)</a:t>
            </a:r>
            <a:b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689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spTemplateRedoForDaphne__rmf04a" id="{9C217C83-DF11-BF4F-AD9D-AD45E0BEFFD4}" vid="{5CCC3BBB-67D0-FA43-A48A-6D43E611A54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3902</Words>
  <Application>Microsoft Office PowerPoint</Application>
  <PresentationFormat>On-screen Show (4:3)</PresentationFormat>
  <Paragraphs>606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Calibri Light</vt:lpstr>
      <vt:lpstr>Wingdings</vt:lpstr>
      <vt:lpstr>Office Theme</vt:lpstr>
      <vt:lpstr>So the FDA is Coming to Visit Your Site - How do you Prepare?  </vt:lpstr>
      <vt:lpstr>Presentation Purpose &amp; Objectives</vt:lpstr>
      <vt:lpstr>The 50,000 Foot View of FDA Compliance Inspections</vt:lpstr>
      <vt:lpstr>FDA’s Office of Regulatory Affairs (ORA)  </vt:lpstr>
      <vt:lpstr>ORA Vision, Mission, and Values</vt:lpstr>
      <vt:lpstr>Under the Umbrella of ORA</vt:lpstr>
      <vt:lpstr>Office of Good Clinical Practice (OGCP)</vt:lpstr>
      <vt:lpstr>FDA Compliance Programs</vt:lpstr>
      <vt:lpstr>The 30,000 Foot View: Biomedical Monitoring Program (BIMO) </vt:lpstr>
      <vt:lpstr>Biomedical Monitoring Program (BIMO) </vt:lpstr>
      <vt:lpstr>FY2018* BIMO1 Inspections Classified</vt:lpstr>
      <vt:lpstr>Clinical Investigator Defined</vt:lpstr>
      <vt:lpstr>The Nitty Gritty: Notification of an Inspection  </vt:lpstr>
      <vt:lpstr>How You Will Receive Notification of Inspection? </vt:lpstr>
      <vt:lpstr>BIMO Inspections:  When and Why</vt:lpstr>
      <vt:lpstr>Site Inspection Selection Factors</vt:lpstr>
      <vt:lpstr>Additional Inspection Selection Triggers</vt:lpstr>
      <vt:lpstr>Who do YOU notify?</vt:lpstr>
      <vt:lpstr>Initial Steps at Your Site</vt:lpstr>
      <vt:lpstr>The Nitty Gritty: Preparation for Inspections </vt:lpstr>
      <vt:lpstr>The Importance of Continual Readiness</vt:lpstr>
      <vt:lpstr>Always Be in a State of Continual Readiness</vt:lpstr>
      <vt:lpstr>Best Practices for Continual Readiness</vt:lpstr>
      <vt:lpstr>Organize Your Team for Success</vt:lpstr>
      <vt:lpstr>Preparation for Inspections - Roles</vt:lpstr>
      <vt:lpstr>The Nitty Gritty: Day of Inspection </vt:lpstr>
      <vt:lpstr>The Field Investigator arrives …</vt:lpstr>
      <vt:lpstr>First Requests</vt:lpstr>
      <vt:lpstr>What the Inspector Will Do in General</vt:lpstr>
      <vt:lpstr>A Few Expectations During the Visit</vt:lpstr>
      <vt:lpstr>FAQs from the FDA Inspector to YOU</vt:lpstr>
      <vt:lpstr>Regulatory Essential Documents</vt:lpstr>
      <vt:lpstr>Subject Case Histories</vt:lpstr>
      <vt:lpstr>Other Study Reports</vt:lpstr>
      <vt:lpstr>Communicating with FDA Field Investigator</vt:lpstr>
      <vt:lpstr>General Tips</vt:lpstr>
      <vt:lpstr>The Nitty Gritty: Closing Meeting </vt:lpstr>
      <vt:lpstr>Closing of the Inspection</vt:lpstr>
      <vt:lpstr>Possible FDA Inspection Outcomes</vt:lpstr>
      <vt:lpstr>Disclaimer on FDA 483</vt:lpstr>
      <vt:lpstr> FY18 Clinical Investigator Inspections Classified</vt:lpstr>
      <vt:lpstr>VA Facility ORA Classified Inspections*</vt:lpstr>
      <vt:lpstr>Common Clinical Investigator Deficiencies*</vt:lpstr>
      <vt:lpstr>Responding to Form 483 Observations</vt:lpstr>
      <vt:lpstr>General Readiness is Best Defense</vt:lpstr>
      <vt:lpstr>The Wrap Up: Tools and Assistance</vt:lpstr>
      <vt:lpstr>Resources and Contacts</vt:lpstr>
      <vt:lpstr>Research Resource Guide (the RRG)</vt:lpstr>
      <vt:lpstr>Waiting for the RRG to load</vt:lpstr>
      <vt:lpstr>What the RRG Looks like</vt:lpstr>
      <vt:lpstr>Sample Inspection Checklist for Investigators</vt:lpstr>
      <vt:lpstr>Speaker Contact Information</vt:lpstr>
      <vt:lpstr>Open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ORPP&amp;E Webinar:  So the FDA is Coming to Visit Your Site – How Do You Prepare?</dc:title>
  <dc:subject>ORPP&amp;E Webinar:  So the FDA is Coming to Visit Your Site – How Do You Prepare?</dc:subject>
  <dc:creator>Daphne Swancutt</dc:creator>
  <cp:keywords>ORPP&amp;E Webinar:  So the FDA is Coming to Visit Your Site – How Do You Prepare?</cp:keywords>
  <cp:lastModifiedBy>Rivera, Portia T</cp:lastModifiedBy>
  <cp:revision>291</cp:revision>
  <cp:lastPrinted>2019-09-19T22:36:10Z</cp:lastPrinted>
  <dcterms:created xsi:type="dcterms:W3CDTF">2019-04-04T14:58:35Z</dcterms:created>
  <dcterms:modified xsi:type="dcterms:W3CDTF">2019-10-02T15:42:49Z</dcterms:modified>
</cp:coreProperties>
</file>